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2" r:id="rId1"/>
  </p:sldMasterIdLst>
  <p:sldIdLst>
    <p:sldId id="257" r:id="rId2"/>
    <p:sldId id="263" r:id="rId3"/>
    <p:sldId id="262" r:id="rId4"/>
    <p:sldId id="264" r:id="rId5"/>
    <p:sldId id="265" r:id="rId6"/>
    <p:sldId id="266" r:id="rId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441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B4629E-DF4D-42DE-972E-777CB7CCAB43}" v="72" dt="2021-12-11T18:39:35.760"/>
    <p1510:client id="{1AC58D47-4350-9E56-4702-52B766123711}" v="371" dt="2021-12-12T11:28:02.996"/>
    <p1510:client id="{1C853496-BEB7-1A69-2E67-7023EF34F5C2}" v="508" dt="2021-12-11T20:27:09.860"/>
    <p1510:client id="{6F41844E-8DAB-99F3-565B-738E44992391}" v="239" dt="2021-12-11T20:58:39.405"/>
    <p1510:client id="{A27F17B7-3A29-C12A-E52F-8D5F2CB1C706}" v="185" dt="2021-12-12T12:34:22.580"/>
    <p1510:client id="{C56FA7C3-B118-27E4-3E04-3B6092A82AA5}" v="140" dt="2021-12-12T13:27:58.080"/>
    <p1510:client id="{D2ED10D1-C8C6-9E29-418D-CA04D84941CD}" v="1346" dt="2021-11-27T18:33:41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977F-2504-E741-85B4-8F01994E1F25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58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A02F-357D-AF42-B110-A7740AFDCA1B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3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B9B27-4D02-2940-AED5-BC8F2B3B1507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7878-2C98-7449-BB8F-764A5EA8E558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723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403-9584-1749-B6AB-5E1C5F94527C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3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0351-EB03-5444-BA93-B7E778374E24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68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DB90-FF7E-5041-AB9F-1BC0957AB829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98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8CB6-48D8-4E47-B0D3-B56230F429D0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4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716D3-DCE8-CC45-8106-AE5DFCD073F9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65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351F-53B1-3B4C-8CD4-15B0457E8E3F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4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E8F6-4F69-E448-82E4-3FF8C30628E4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8741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0BAD4-EC93-8B4C-97AE-9AB5F3271B19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35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50E-E079-6441-81E7-806D30677343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003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30AF-FFB7-DE42-B481-AAC2589869DA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50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C16-FAF2-2C41-B697-563997C522AD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69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D9EA-0687-604F-B97A-763B6765DF9F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4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FFFB4-400D-1240-AB24-6F86C96D4DFB}" type="datetimeFigureOut">
              <a:rPr lang="en-US" dirty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38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.gi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2">
            <a:extLst>
              <a:ext uri="{FF2B5EF4-FFF2-40B4-BE49-F238E27FC236}">
                <a16:creationId xmlns:a16="http://schemas.microsoft.com/office/drawing/2014/main" id="{0E0280FD-D179-46D3-A007-52C404F945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braz 3" descr="tarcza-final.gif"/>
          <p:cNvPicPr>
            <a:picLocks noChangeAspect="1"/>
          </p:cNvPicPr>
          <p:nvPr/>
        </p:nvPicPr>
        <p:blipFill rotWithShape="1">
          <a:blip r:embed="rId2"/>
          <a:srcRect t="2348" r="1" b="4908"/>
          <a:stretch/>
        </p:blipFill>
        <p:spPr>
          <a:xfrm>
            <a:off x="2501900" y="10"/>
            <a:ext cx="6642100" cy="6857990"/>
          </a:xfrm>
          <a:prstGeom prst="rect">
            <a:avLst/>
          </a:prstGeom>
        </p:spPr>
      </p:pic>
      <p:pic>
        <p:nvPicPr>
          <p:cNvPr id="8" name="Obraz 7" descr="szk.jpg"/>
          <p:cNvPicPr>
            <a:picLocks noChangeAspect="1"/>
          </p:cNvPicPr>
          <p:nvPr/>
        </p:nvPicPr>
        <p:blipFill rotWithShape="1">
          <a:blip r:embed="rId3"/>
          <a:srcRect l="16452" r="27795" b="-1"/>
          <a:stretch/>
        </p:blipFill>
        <p:spPr>
          <a:xfrm>
            <a:off x="20" y="10"/>
            <a:ext cx="6069128" cy="6857990"/>
          </a:xfrm>
          <a:custGeom>
            <a:avLst/>
            <a:gdLst/>
            <a:ahLst/>
            <a:cxnLst/>
            <a:rect l="l" t="t" r="r" b="b"/>
            <a:pathLst>
              <a:path w="8092198" h="6858000">
                <a:moveTo>
                  <a:pt x="0" y="0"/>
                </a:moveTo>
                <a:lnTo>
                  <a:pt x="3412067" y="0"/>
                </a:lnTo>
                <a:lnTo>
                  <a:pt x="3536897" y="0"/>
                </a:lnTo>
                <a:cubicBezTo>
                  <a:pt x="3536897" y="0"/>
                  <a:pt x="3536897" y="0"/>
                  <a:pt x="7979176" y="4443265"/>
                </a:cubicBezTo>
                <a:cubicBezTo>
                  <a:pt x="8129873" y="4593996"/>
                  <a:pt x="8129873" y="4843028"/>
                  <a:pt x="7979176" y="4993759"/>
                </a:cubicBezTo>
                <a:cubicBezTo>
                  <a:pt x="7979176" y="4993759"/>
                  <a:pt x="7979176" y="4993759"/>
                  <a:pt x="6272840" y="6700475"/>
                </a:cubicBezTo>
                <a:lnTo>
                  <a:pt x="6115350" y="6858000"/>
                </a:lnTo>
                <a:lnTo>
                  <a:pt x="0" y="68580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</p:pic>
      <p:sp>
        <p:nvSpPr>
          <p:cNvPr id="18" name="Freeform 5">
            <a:extLst>
              <a:ext uri="{FF2B5EF4-FFF2-40B4-BE49-F238E27FC236}">
                <a16:creationId xmlns:a16="http://schemas.microsoft.com/office/drawing/2014/main" id="{9BF5DC2B-66DB-4509-96F7-F04939000C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951572" cy="2170389"/>
          </a:xfrm>
          <a:custGeom>
            <a:avLst/>
            <a:gdLst>
              <a:gd name="T0" fmla="*/ 2253 w 2259"/>
              <a:gd name="T1" fmla="*/ 195 h 413"/>
              <a:gd name="T2" fmla="*/ 2064 w 2259"/>
              <a:gd name="T3" fmla="*/ 7 h 413"/>
              <a:gd name="T4" fmla="*/ 2062 w 2259"/>
              <a:gd name="T5" fmla="*/ 5 h 413"/>
              <a:gd name="T6" fmla="*/ 2048 w 2259"/>
              <a:gd name="T7" fmla="*/ 0 h 413"/>
              <a:gd name="T8" fmla="*/ 891 w 2259"/>
              <a:gd name="T9" fmla="*/ 0 h 413"/>
              <a:gd name="T10" fmla="*/ 851 w 2259"/>
              <a:gd name="T11" fmla="*/ 0 h 413"/>
              <a:gd name="T12" fmla="*/ 541 w 2259"/>
              <a:gd name="T13" fmla="*/ 0 h 413"/>
              <a:gd name="T14" fmla="*/ 54 w 2259"/>
              <a:gd name="T15" fmla="*/ 0 h 413"/>
              <a:gd name="T16" fmla="*/ 0 w 2259"/>
              <a:gd name="T17" fmla="*/ 0 h 413"/>
              <a:gd name="T18" fmla="*/ 0 w 2259"/>
              <a:gd name="T19" fmla="*/ 413 h 413"/>
              <a:gd name="T20" fmla="*/ 54 w 2259"/>
              <a:gd name="T21" fmla="*/ 413 h 413"/>
              <a:gd name="T22" fmla="*/ 541 w 2259"/>
              <a:gd name="T23" fmla="*/ 413 h 413"/>
              <a:gd name="T24" fmla="*/ 851 w 2259"/>
              <a:gd name="T25" fmla="*/ 413 h 413"/>
              <a:gd name="T26" fmla="*/ 891 w 2259"/>
              <a:gd name="T27" fmla="*/ 413 h 413"/>
              <a:gd name="T28" fmla="*/ 2048 w 2259"/>
              <a:gd name="T29" fmla="*/ 413 h 413"/>
              <a:gd name="T30" fmla="*/ 2062 w 2259"/>
              <a:gd name="T31" fmla="*/ 408 h 413"/>
              <a:gd name="T32" fmla="*/ 2064 w 2259"/>
              <a:gd name="T33" fmla="*/ 406 h 413"/>
              <a:gd name="T34" fmla="*/ 2253 w 2259"/>
              <a:gd name="T35" fmla="*/ 217 h 413"/>
              <a:gd name="T36" fmla="*/ 2253 w 2259"/>
              <a:gd name="T37" fmla="*/ 1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9" h="413">
                <a:moveTo>
                  <a:pt x="2253" y="195"/>
                </a:moveTo>
                <a:cubicBezTo>
                  <a:pt x="2064" y="7"/>
                  <a:pt x="2064" y="7"/>
                  <a:pt x="2064" y="7"/>
                </a:cubicBezTo>
                <a:cubicBezTo>
                  <a:pt x="2064" y="6"/>
                  <a:pt x="2063" y="5"/>
                  <a:pt x="2062" y="5"/>
                </a:cubicBezTo>
                <a:cubicBezTo>
                  <a:pt x="2058" y="2"/>
                  <a:pt x="2053" y="0"/>
                  <a:pt x="2048" y="0"/>
                </a:cubicBezTo>
                <a:cubicBezTo>
                  <a:pt x="891" y="0"/>
                  <a:pt x="891" y="0"/>
                  <a:pt x="891" y="0"/>
                </a:cubicBezTo>
                <a:cubicBezTo>
                  <a:pt x="851" y="0"/>
                  <a:pt x="851" y="0"/>
                  <a:pt x="851" y="0"/>
                </a:cubicBezTo>
                <a:cubicBezTo>
                  <a:pt x="541" y="0"/>
                  <a:pt x="541" y="0"/>
                  <a:pt x="54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13"/>
                  <a:pt x="0" y="413"/>
                  <a:pt x="0" y="413"/>
                </a:cubicBezTo>
                <a:cubicBezTo>
                  <a:pt x="54" y="413"/>
                  <a:pt x="54" y="413"/>
                  <a:pt x="54" y="413"/>
                </a:cubicBezTo>
                <a:cubicBezTo>
                  <a:pt x="541" y="413"/>
                  <a:pt x="541" y="413"/>
                  <a:pt x="541" y="413"/>
                </a:cubicBezTo>
                <a:cubicBezTo>
                  <a:pt x="851" y="413"/>
                  <a:pt x="851" y="413"/>
                  <a:pt x="85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2048" y="413"/>
                  <a:pt x="2048" y="413"/>
                  <a:pt x="2048" y="413"/>
                </a:cubicBezTo>
                <a:cubicBezTo>
                  <a:pt x="2053" y="413"/>
                  <a:pt x="2058" y="411"/>
                  <a:pt x="2062" y="408"/>
                </a:cubicBezTo>
                <a:cubicBezTo>
                  <a:pt x="2063" y="407"/>
                  <a:pt x="2064" y="406"/>
                  <a:pt x="2064" y="406"/>
                </a:cubicBezTo>
                <a:cubicBezTo>
                  <a:pt x="2253" y="217"/>
                  <a:pt x="2253" y="217"/>
                  <a:pt x="2253" y="217"/>
                </a:cubicBezTo>
                <a:cubicBezTo>
                  <a:pt x="2259" y="211"/>
                  <a:pt x="2259" y="201"/>
                  <a:pt x="2253" y="195"/>
                </a:cubicBez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E65E76AD-D354-4FC0-9616-37EBA4708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2465" y="4018430"/>
            <a:ext cx="7251326" cy="148558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pl-PL" sz="3200" dirty="0">
                <a:solidFill>
                  <a:srgbClr val="FEFFFF"/>
                </a:solidFill>
                <a:latin typeface="Kokila"/>
                <a:ea typeface="STXihei"/>
                <a:cs typeface="Calibri Light"/>
              </a:rPr>
              <a:t>Witamy w Oddziale Przedszkolnym </a:t>
            </a:r>
            <a:r>
              <a:rPr lang="pl-PL" sz="3200" dirty="0">
                <a:latin typeface="Kokila"/>
                <a:ea typeface="STXihei"/>
                <a:cs typeface="Calibri Light"/>
              </a:rPr>
              <a:t/>
            </a:r>
            <a:br>
              <a:rPr lang="pl-PL" sz="3200" dirty="0">
                <a:latin typeface="Kokila"/>
                <a:ea typeface="STXihei"/>
                <a:cs typeface="Calibri Light"/>
              </a:rPr>
            </a:br>
            <a:r>
              <a:rPr lang="pl-PL" sz="3200" cap="none" dirty="0">
                <a:solidFill>
                  <a:srgbClr val="FEFFFF"/>
                </a:solidFill>
                <a:latin typeface="Kokila"/>
                <a:ea typeface="STXihei"/>
                <a:cs typeface="Calibri Light"/>
              </a:rPr>
              <a:t>w Szkole Podstawowej nr 387 </a:t>
            </a:r>
            <a:r>
              <a:rPr lang="pl-PL" sz="3200" dirty="0">
                <a:solidFill>
                  <a:srgbClr val="FEFFFF"/>
                </a:solidFill>
                <a:latin typeface="Kokila"/>
                <a:ea typeface="STXihei"/>
                <a:cs typeface="Calibri Light"/>
              </a:rPr>
              <a:t/>
            </a:r>
            <a:br>
              <a:rPr lang="pl-PL" sz="3200" dirty="0">
                <a:solidFill>
                  <a:srgbClr val="FEFFFF"/>
                </a:solidFill>
                <a:latin typeface="Kokila"/>
                <a:ea typeface="STXihei"/>
                <a:cs typeface="Calibri Light"/>
              </a:rPr>
            </a:br>
            <a:r>
              <a:rPr lang="pl-PL" sz="3200" cap="none" dirty="0">
                <a:solidFill>
                  <a:srgbClr val="FEFFFF"/>
                </a:solidFill>
                <a:latin typeface="Kokila"/>
                <a:ea typeface="STXihei"/>
                <a:cs typeface="Calibri Light"/>
              </a:rPr>
              <a:t>im. Szarych Szeregów</a:t>
            </a:r>
            <a:r>
              <a:rPr lang="pl-PL" sz="3200" dirty="0">
                <a:solidFill>
                  <a:srgbClr val="FEFFFF"/>
                </a:solidFill>
                <a:latin typeface="Kokila"/>
                <a:ea typeface="STXihei"/>
                <a:cs typeface="Calibri Light"/>
              </a:rPr>
              <a:t> w</a:t>
            </a:r>
            <a:r>
              <a:rPr lang="pl-PL" sz="3200" cap="none" dirty="0">
                <a:solidFill>
                  <a:srgbClr val="FEFFFF"/>
                </a:solidFill>
                <a:latin typeface="Kokila"/>
                <a:ea typeface="STXihei"/>
                <a:cs typeface="Calibri Light"/>
              </a:rPr>
              <a:t> Warszawie</a:t>
            </a:r>
            <a:endParaRPr lang="pl-PL" sz="3200" cap="none" dirty="0">
              <a:solidFill>
                <a:srgbClr val="FEFFFF"/>
              </a:solidFill>
              <a:latin typeface="Kokila"/>
              <a:ea typeface="STXihei"/>
              <a:cs typeface="Vijay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3" name="Rectangle 192">
            <a:extLst>
              <a:ext uri="{FF2B5EF4-FFF2-40B4-BE49-F238E27FC236}">
                <a16:creationId xmlns:a16="http://schemas.microsoft.com/office/drawing/2014/main" id="{1923B4E6-BAFA-4E97-97DC-A3710D4F92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Obraz 4" descr="Obraz zawierający osoba, wewnątrz, dziecko, ściana&#10;&#10;Opis wygenerowany automatycznie">
            <a:extLst>
              <a:ext uri="{FF2B5EF4-FFF2-40B4-BE49-F238E27FC236}">
                <a16:creationId xmlns:a16="http://schemas.microsoft.com/office/drawing/2014/main" id="{932DCDC1-C2C2-4A07-AA25-EB8E3AACE6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l="34625" r="8513"/>
          <a:stretch/>
        </p:blipFill>
        <p:spPr>
          <a:xfrm>
            <a:off x="139775" y="10"/>
            <a:ext cx="6932527" cy="6857990"/>
          </a:xfrm>
          <a:custGeom>
            <a:avLst/>
            <a:gdLst/>
            <a:ahLst/>
            <a:cxnLst/>
            <a:rect l="l" t="t" r="r" b="b"/>
            <a:pathLst>
              <a:path w="9243395" h="6858000">
                <a:moveTo>
                  <a:pt x="0" y="0"/>
                </a:moveTo>
                <a:lnTo>
                  <a:pt x="183224" y="0"/>
                </a:lnTo>
                <a:lnTo>
                  <a:pt x="647380" y="0"/>
                </a:lnTo>
                <a:lnTo>
                  <a:pt x="1138307" y="0"/>
                </a:lnTo>
                <a:lnTo>
                  <a:pt x="1656756" y="0"/>
                </a:lnTo>
                <a:lnTo>
                  <a:pt x="2203477" y="0"/>
                </a:lnTo>
                <a:lnTo>
                  <a:pt x="2779221" y="0"/>
                </a:lnTo>
                <a:lnTo>
                  <a:pt x="3384738" y="0"/>
                </a:lnTo>
                <a:lnTo>
                  <a:pt x="4020779" y="0"/>
                </a:lnTo>
                <a:lnTo>
                  <a:pt x="4688095" y="0"/>
                </a:lnTo>
                <a:cubicBezTo>
                  <a:pt x="4688095" y="0"/>
                  <a:pt x="4688095" y="0"/>
                  <a:pt x="9130373" y="4443265"/>
                </a:cubicBezTo>
                <a:cubicBezTo>
                  <a:pt x="9281070" y="4593996"/>
                  <a:pt x="9281070" y="4843028"/>
                  <a:pt x="9130373" y="4993759"/>
                </a:cubicBezTo>
                <a:cubicBezTo>
                  <a:pt x="9130373" y="4993759"/>
                  <a:pt x="9130373" y="4993759"/>
                  <a:pt x="7424037" y="6700475"/>
                </a:cubicBezTo>
                <a:lnTo>
                  <a:pt x="7266546" y="6858000"/>
                </a:lnTo>
                <a:lnTo>
                  <a:pt x="0" y="6858000"/>
                </a:lnTo>
                <a:close/>
              </a:path>
            </a:pathLst>
          </a:cu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grpSp>
        <p:nvGrpSpPr>
          <p:cNvPr id="195" name="Group 194">
            <a:extLst>
              <a:ext uri="{FF2B5EF4-FFF2-40B4-BE49-F238E27FC236}">
                <a16:creationId xmlns:a16="http://schemas.microsoft.com/office/drawing/2014/main" id="{AF4D7C0D-B508-4628-9DEB-71A64C3A1C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96" name="Freeform 11">
              <a:extLst>
                <a:ext uri="{FF2B5EF4-FFF2-40B4-BE49-F238E27FC236}">
                  <a16:creationId xmlns:a16="http://schemas.microsoft.com/office/drawing/2014/main" id="{18269696-597B-4414-B01A-2DAE58E9B5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8" name="Freeform 12">
              <a:extLst>
                <a:ext uri="{FF2B5EF4-FFF2-40B4-BE49-F238E27FC236}">
                  <a16:creationId xmlns:a16="http://schemas.microsoft.com/office/drawing/2014/main" id="{24D702B8-FF0D-449F-A5D2-06409859B5F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8" name="Freeform 13">
              <a:extLst>
                <a:ext uri="{FF2B5EF4-FFF2-40B4-BE49-F238E27FC236}">
                  <a16:creationId xmlns:a16="http://schemas.microsoft.com/office/drawing/2014/main" id="{5EB40688-943B-4E3C-89EE-15E72AE4CC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9" name="Freeform 14">
              <a:extLst>
                <a:ext uri="{FF2B5EF4-FFF2-40B4-BE49-F238E27FC236}">
                  <a16:creationId xmlns:a16="http://schemas.microsoft.com/office/drawing/2014/main" id="{FDC7BA35-DF96-44FF-A3B7-00A56979CA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0" name="Freeform 15">
              <a:extLst>
                <a:ext uri="{FF2B5EF4-FFF2-40B4-BE49-F238E27FC236}">
                  <a16:creationId xmlns:a16="http://schemas.microsoft.com/office/drawing/2014/main" id="{695061B6-B57C-4FE2-BAF5-E94D2BEA59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1" name="Freeform 16">
              <a:extLst>
                <a:ext uri="{FF2B5EF4-FFF2-40B4-BE49-F238E27FC236}">
                  <a16:creationId xmlns:a16="http://schemas.microsoft.com/office/drawing/2014/main" id="{68BEB0A6-FE9B-4456-9624-2B8998F17A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2" name="Freeform 17">
              <a:extLst>
                <a:ext uri="{FF2B5EF4-FFF2-40B4-BE49-F238E27FC236}">
                  <a16:creationId xmlns:a16="http://schemas.microsoft.com/office/drawing/2014/main" id="{73745631-5442-4FCA-9ED1-C36BE5D86F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3" name="Freeform 18">
              <a:extLst>
                <a:ext uri="{FF2B5EF4-FFF2-40B4-BE49-F238E27FC236}">
                  <a16:creationId xmlns:a16="http://schemas.microsoft.com/office/drawing/2014/main" id="{DE53F4D7-4A15-44ED-8223-9365586C63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0" name="Freeform 19">
              <a:extLst>
                <a:ext uri="{FF2B5EF4-FFF2-40B4-BE49-F238E27FC236}">
                  <a16:creationId xmlns:a16="http://schemas.microsoft.com/office/drawing/2014/main" id="{D47B785C-43C7-465D-904A-046BA98C48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5" name="Freeform 20">
              <a:extLst>
                <a:ext uri="{FF2B5EF4-FFF2-40B4-BE49-F238E27FC236}">
                  <a16:creationId xmlns:a16="http://schemas.microsoft.com/office/drawing/2014/main" id="{8FCF28C6-F8F4-46B9-8F0E-FEE552B26E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1" name="Freeform 21">
              <a:extLst>
                <a:ext uri="{FF2B5EF4-FFF2-40B4-BE49-F238E27FC236}">
                  <a16:creationId xmlns:a16="http://schemas.microsoft.com/office/drawing/2014/main" id="{BB84DD06-17D9-4C0C-90C5-815A8AE127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7" name="Freeform 22">
              <a:extLst>
                <a:ext uri="{FF2B5EF4-FFF2-40B4-BE49-F238E27FC236}">
                  <a16:creationId xmlns:a16="http://schemas.microsoft.com/office/drawing/2014/main" id="{B6B7CCDA-9DA2-4A69-8B78-F0A6325B16A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AD2D5787-3FD6-4295-9782-51CD00235F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10" name="Freeform 27">
              <a:extLst>
                <a:ext uri="{FF2B5EF4-FFF2-40B4-BE49-F238E27FC236}">
                  <a16:creationId xmlns:a16="http://schemas.microsoft.com/office/drawing/2014/main" id="{E7FD4825-A5D6-451B-9EDB-B941F55338A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1" name="Freeform 28">
              <a:extLst>
                <a:ext uri="{FF2B5EF4-FFF2-40B4-BE49-F238E27FC236}">
                  <a16:creationId xmlns:a16="http://schemas.microsoft.com/office/drawing/2014/main" id="{09B7F0CE-AA46-4AE9-BB7D-D8B0DC0655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2" name="Freeform 29">
              <a:extLst>
                <a:ext uri="{FF2B5EF4-FFF2-40B4-BE49-F238E27FC236}">
                  <a16:creationId xmlns:a16="http://schemas.microsoft.com/office/drawing/2014/main" id="{74035DDF-445E-48C2-BE0A-7F3E1EE9D93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3" name="Freeform 30">
              <a:extLst>
                <a:ext uri="{FF2B5EF4-FFF2-40B4-BE49-F238E27FC236}">
                  <a16:creationId xmlns:a16="http://schemas.microsoft.com/office/drawing/2014/main" id="{789BBB3E-EFC9-4A07-82AF-D0A570AC5A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4" name="Freeform 31">
              <a:extLst>
                <a:ext uri="{FF2B5EF4-FFF2-40B4-BE49-F238E27FC236}">
                  <a16:creationId xmlns:a16="http://schemas.microsoft.com/office/drawing/2014/main" id="{1A96A222-49A4-4405-8BD5-8C648EF6E5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5" name="Freeform 32">
              <a:extLst>
                <a:ext uri="{FF2B5EF4-FFF2-40B4-BE49-F238E27FC236}">
                  <a16:creationId xmlns:a16="http://schemas.microsoft.com/office/drawing/2014/main" id="{4AD690B0-4089-4CA5-9D83-9C5FBBFA0A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6" name="Freeform 33">
              <a:extLst>
                <a:ext uri="{FF2B5EF4-FFF2-40B4-BE49-F238E27FC236}">
                  <a16:creationId xmlns:a16="http://schemas.microsoft.com/office/drawing/2014/main" id="{92C2CF50-F6A8-4B9B-8F9F-CF526FB0F2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7" name="Freeform 34">
              <a:extLst>
                <a:ext uri="{FF2B5EF4-FFF2-40B4-BE49-F238E27FC236}">
                  <a16:creationId xmlns:a16="http://schemas.microsoft.com/office/drawing/2014/main" id="{3326E962-3FE4-4A49-9DA3-ABF86D43D62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8" name="Freeform 35">
              <a:extLst>
                <a:ext uri="{FF2B5EF4-FFF2-40B4-BE49-F238E27FC236}">
                  <a16:creationId xmlns:a16="http://schemas.microsoft.com/office/drawing/2014/main" id="{DE64F1E8-CB84-4127-B9FF-951714C9C3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9" name="Freeform 36">
              <a:extLst>
                <a:ext uri="{FF2B5EF4-FFF2-40B4-BE49-F238E27FC236}">
                  <a16:creationId xmlns:a16="http://schemas.microsoft.com/office/drawing/2014/main" id="{629726DF-57F6-4C87-A11F-512F7B86B4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2" name="Freeform 37">
              <a:extLst>
                <a:ext uri="{FF2B5EF4-FFF2-40B4-BE49-F238E27FC236}">
                  <a16:creationId xmlns:a16="http://schemas.microsoft.com/office/drawing/2014/main" id="{EC82826F-C457-4D3B-95A3-7D0237572D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1" name="Freeform 38">
              <a:extLst>
                <a:ext uri="{FF2B5EF4-FFF2-40B4-BE49-F238E27FC236}">
                  <a16:creationId xmlns:a16="http://schemas.microsoft.com/office/drawing/2014/main" id="{3704CC36-47A0-45F1-8DA5-C0839077F0A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23" name="Rectangle 222">
            <a:extLst>
              <a:ext uri="{FF2B5EF4-FFF2-40B4-BE49-F238E27FC236}">
                <a16:creationId xmlns:a16="http://schemas.microsoft.com/office/drawing/2014/main" id="{C7CC6294-CACA-44AE-9B30-ED559EBB0C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5" name="Freeform 33">
            <a:extLst>
              <a:ext uri="{FF2B5EF4-FFF2-40B4-BE49-F238E27FC236}">
                <a16:creationId xmlns:a16="http://schemas.microsoft.com/office/drawing/2014/main" id="{8316998C-77DB-455E-B4F5-23061ED91E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Obraz 5" descr="Obraz zawierający drzewo, zewnętrzne, podłoże, osoba&#10;&#10;Opis wygenerowany automatycznie">
            <a:extLst>
              <a:ext uri="{FF2B5EF4-FFF2-40B4-BE49-F238E27FC236}">
                <a16:creationId xmlns:a16="http://schemas.microsoft.com/office/drawing/2014/main" id="{67AB00F2-E44B-4993-B09B-AB48375F0F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r="1154"/>
          <a:stretch/>
        </p:blipFill>
        <p:spPr>
          <a:xfrm>
            <a:off x="3516071" y="10"/>
            <a:ext cx="5084132" cy="6857990"/>
          </a:xfrm>
          <a:custGeom>
            <a:avLst/>
            <a:gdLst/>
            <a:ahLst/>
            <a:cxnLst/>
            <a:rect l="l" t="t" r="r" b="b"/>
            <a:pathLst>
              <a:path w="6778843" h="6858000">
                <a:moveTo>
                  <a:pt x="0" y="0"/>
                </a:moveTo>
                <a:lnTo>
                  <a:pt x="119483" y="0"/>
                </a:lnTo>
                <a:lnTo>
                  <a:pt x="613659" y="0"/>
                </a:lnTo>
                <a:lnTo>
                  <a:pt x="1128771" y="0"/>
                </a:lnTo>
                <a:lnTo>
                  <a:pt x="1665254" y="0"/>
                </a:lnTo>
                <a:lnTo>
                  <a:pt x="2223542" y="0"/>
                </a:lnTo>
                <a:cubicBezTo>
                  <a:pt x="2223542" y="0"/>
                  <a:pt x="2223542" y="0"/>
                  <a:pt x="6665821" y="4443265"/>
                </a:cubicBezTo>
                <a:cubicBezTo>
                  <a:pt x="6816518" y="4593996"/>
                  <a:pt x="6816518" y="4843028"/>
                  <a:pt x="6665821" y="4993759"/>
                </a:cubicBezTo>
                <a:cubicBezTo>
                  <a:pt x="6665821" y="4993759"/>
                  <a:pt x="6665821" y="4993759"/>
                  <a:pt x="4959484" y="6700475"/>
                </a:cubicBezTo>
                <a:lnTo>
                  <a:pt x="4801993" y="6858000"/>
                </a:lnTo>
                <a:lnTo>
                  <a:pt x="2578452" y="6858000"/>
                </a:lnTo>
                <a:lnTo>
                  <a:pt x="2790396" y="6646010"/>
                </a:lnTo>
                <a:cubicBezTo>
                  <a:pt x="4442279" y="4993759"/>
                  <a:pt x="4442279" y="4993759"/>
                  <a:pt x="4442279" y="4993759"/>
                </a:cubicBezTo>
                <a:cubicBezTo>
                  <a:pt x="4592976" y="4843028"/>
                  <a:pt x="4592976" y="4593996"/>
                  <a:pt x="4442279" y="4443265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3" name="Obraz 4" descr="Obraz zawierający tekst, osoba, wewnątrz, półka&#10;&#10;Opis wygenerowany automatycznie">
            <a:extLst>
              <a:ext uri="{FF2B5EF4-FFF2-40B4-BE49-F238E27FC236}">
                <a16:creationId xmlns:a16="http://schemas.microsoft.com/office/drawing/2014/main" id="{D58D11EC-0E8F-4C3C-BEC8-E3C6CC4A95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l="2" r="23002"/>
          <a:stretch/>
        </p:blipFill>
        <p:spPr>
          <a:xfrm>
            <a:off x="5183727" y="10"/>
            <a:ext cx="3960273" cy="6857990"/>
          </a:xfrm>
          <a:custGeom>
            <a:avLst/>
            <a:gdLst/>
            <a:ahLst/>
            <a:cxnLst/>
            <a:rect l="l" t="t" r="r" b="b"/>
            <a:pathLst>
              <a:path w="5280364" h="6858000">
                <a:moveTo>
                  <a:pt x="0" y="0"/>
                </a:moveTo>
                <a:lnTo>
                  <a:pt x="5280364" y="0"/>
                </a:lnTo>
                <a:lnTo>
                  <a:pt x="5280364" y="6858000"/>
                </a:lnTo>
                <a:lnTo>
                  <a:pt x="2578451" y="6858000"/>
                </a:lnTo>
                <a:lnTo>
                  <a:pt x="2790395" y="6646009"/>
                </a:lnTo>
                <a:cubicBezTo>
                  <a:pt x="4442279" y="4993759"/>
                  <a:pt x="4442279" y="4993759"/>
                  <a:pt x="4442279" y="4993759"/>
                </a:cubicBezTo>
                <a:cubicBezTo>
                  <a:pt x="4592976" y="4843028"/>
                  <a:pt x="4592976" y="4593996"/>
                  <a:pt x="4442279" y="4443265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D715D44-BF36-49EA-8D4C-893E12CB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8784" y="2730242"/>
            <a:ext cx="7525083" cy="397977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2000" dirty="0">
                <a:solidFill>
                  <a:srgbClr val="002060"/>
                </a:solidFill>
              </a:rPr>
              <a:t>uczymy się j. angielskiego w ramach programu "Wolski poliglota" </a:t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/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>mamy zajęcia rytmik i gimnastyki korekcyjnej</a:t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/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>mamy matematykę dla smyka</a:t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/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>mamy zajęcia z informatyki i rozwijające kreatywność</a:t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/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>odwiedzamy kina, teatry, muzea</a:t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/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>uczestniczymy w programie </a:t>
            </a:r>
            <a:r>
              <a:rPr lang="pl-PL" sz="2000" dirty="0" smtClean="0">
                <a:solidFill>
                  <a:srgbClr val="002060"/>
                </a:solidFill>
              </a:rPr>
              <a:t>„zdrowa kanapka” </a:t>
            </a:r>
            <a:r>
              <a:rPr lang="pl-PL" sz="2000" dirty="0">
                <a:solidFill>
                  <a:srgbClr val="002060"/>
                </a:solidFill>
              </a:rPr>
              <a:t/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>dla każdego dziecka</a:t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/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>otrzymujemy komplet materiałów </a:t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pl-PL" sz="2000" dirty="0">
                <a:solidFill>
                  <a:srgbClr val="002060"/>
                </a:solidFill>
              </a:rPr>
              <a:t>plastycznych na </a:t>
            </a:r>
            <a:r>
              <a:rPr lang="pl-PL" sz="2000" dirty="0" smtClean="0">
                <a:solidFill>
                  <a:srgbClr val="002060"/>
                </a:solidFill>
              </a:rPr>
              <a:t>„dzień dobry” </a:t>
            </a:r>
            <a:r>
              <a:rPr lang="pl-PL" sz="2000" dirty="0">
                <a:solidFill>
                  <a:srgbClr val="002060"/>
                </a:solidFill>
              </a:rPr>
              <a:t>w szkole</a:t>
            </a:r>
            <a:br>
              <a:rPr lang="pl-PL" sz="2000" dirty="0">
                <a:solidFill>
                  <a:srgbClr val="002060"/>
                </a:solidFill>
              </a:rPr>
            </a:br>
            <a:endParaRPr lang="pl-PL" sz="2000" dirty="0">
              <a:solidFill>
                <a:srgbClr val="002060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C6DD651-DDF3-4A2C-809A-E21CCE573E73}"/>
              </a:ext>
            </a:extLst>
          </p:cNvPr>
          <p:cNvSpPr txBox="1"/>
          <p:nvPr/>
        </p:nvSpPr>
        <p:spPr>
          <a:xfrm>
            <a:off x="2384250" y="235131"/>
            <a:ext cx="599750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pl-PL" sz="3200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Tutaj realizujemy wolski bon sześciolatka, dzięki któremu:</a:t>
            </a:r>
            <a:endParaRPr lang="pl-PL" sz="3200" dirty="0">
              <a:solidFill>
                <a:srgbClr val="002060"/>
              </a:solidFill>
            </a:endParaRPr>
          </a:p>
        </p:txBody>
      </p:sp>
      <p:sp>
        <p:nvSpPr>
          <p:cNvPr id="7" name="Strzałka: w prawo z wcięciem 6">
            <a:extLst>
              <a:ext uri="{FF2B5EF4-FFF2-40B4-BE49-F238E27FC236}">
                <a16:creationId xmlns:a16="http://schemas.microsoft.com/office/drawing/2014/main" id="{7FDAD518-0CB2-4488-9F8B-942777C2CED3}"/>
              </a:ext>
            </a:extLst>
          </p:cNvPr>
          <p:cNvSpPr/>
          <p:nvPr/>
        </p:nvSpPr>
        <p:spPr>
          <a:xfrm flipV="1">
            <a:off x="1265211" y="1739875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1" name="Strzałka: w prawo z wcięciem 70">
            <a:extLst>
              <a:ext uri="{FF2B5EF4-FFF2-40B4-BE49-F238E27FC236}">
                <a16:creationId xmlns:a16="http://schemas.microsoft.com/office/drawing/2014/main" id="{2A9A0CAF-C923-4BE0-89CB-62BC728D4F5A}"/>
              </a:ext>
            </a:extLst>
          </p:cNvPr>
          <p:cNvSpPr/>
          <p:nvPr/>
        </p:nvSpPr>
        <p:spPr>
          <a:xfrm flipV="1">
            <a:off x="1247756" y="4944477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Strzałka: w prawo z wcięciem 71">
            <a:extLst>
              <a:ext uri="{FF2B5EF4-FFF2-40B4-BE49-F238E27FC236}">
                <a16:creationId xmlns:a16="http://schemas.microsoft.com/office/drawing/2014/main" id="{22016D69-647C-4899-B95B-7EE9FCC07417}"/>
              </a:ext>
            </a:extLst>
          </p:cNvPr>
          <p:cNvSpPr/>
          <p:nvPr/>
        </p:nvSpPr>
        <p:spPr>
          <a:xfrm flipV="1">
            <a:off x="1257737" y="3706798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Strzałka: w prawo z wcięciem 72">
            <a:extLst>
              <a:ext uri="{FF2B5EF4-FFF2-40B4-BE49-F238E27FC236}">
                <a16:creationId xmlns:a16="http://schemas.microsoft.com/office/drawing/2014/main" id="{D3BC5DAD-5F84-4795-BF21-0F95260216BE}"/>
              </a:ext>
            </a:extLst>
          </p:cNvPr>
          <p:cNvSpPr/>
          <p:nvPr/>
        </p:nvSpPr>
        <p:spPr>
          <a:xfrm flipV="1">
            <a:off x="1247756" y="3126713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Strzałka: w prawo z wcięciem 73">
            <a:extLst>
              <a:ext uri="{FF2B5EF4-FFF2-40B4-BE49-F238E27FC236}">
                <a16:creationId xmlns:a16="http://schemas.microsoft.com/office/drawing/2014/main" id="{29DF077B-B5A6-4DE7-8A91-3A96A0B40378}"/>
              </a:ext>
            </a:extLst>
          </p:cNvPr>
          <p:cNvSpPr/>
          <p:nvPr/>
        </p:nvSpPr>
        <p:spPr>
          <a:xfrm flipV="1">
            <a:off x="1257738" y="4325716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8">
            <a:extLst>
              <a:ext uri="{FF2B5EF4-FFF2-40B4-BE49-F238E27FC236}">
                <a16:creationId xmlns:a16="http://schemas.microsoft.com/office/drawing/2014/main" id="{8454DDD9-B4AC-426F-AC3C-B9A9A39D8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538" y="31010"/>
            <a:ext cx="1332076" cy="1485461"/>
          </a:xfrm>
          <a:prstGeom prst="rect">
            <a:avLst/>
          </a:prstGeom>
        </p:spPr>
      </p:pic>
      <p:pic>
        <p:nvPicPr>
          <p:cNvPr id="9" name="Obraz 9">
            <a:extLst>
              <a:ext uri="{FF2B5EF4-FFF2-40B4-BE49-F238E27FC236}">
                <a16:creationId xmlns:a16="http://schemas.microsoft.com/office/drawing/2014/main" id="{7FCA6EBF-A367-4A6F-AE3A-BBECD5C2959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59416" y="5102398"/>
            <a:ext cx="2228332" cy="1671249"/>
          </a:xfrm>
          <a:prstGeom prst="rect">
            <a:avLst/>
          </a:prstGeom>
        </p:spPr>
      </p:pic>
      <p:sp>
        <p:nvSpPr>
          <p:cNvPr id="43" name="Strzałka: w prawo z wcięciem 42">
            <a:extLst>
              <a:ext uri="{FF2B5EF4-FFF2-40B4-BE49-F238E27FC236}">
                <a16:creationId xmlns:a16="http://schemas.microsoft.com/office/drawing/2014/main" id="{65B81697-60EB-46AD-A5A9-EE08A9C93282}"/>
              </a:ext>
            </a:extLst>
          </p:cNvPr>
          <p:cNvSpPr/>
          <p:nvPr/>
        </p:nvSpPr>
        <p:spPr>
          <a:xfrm flipV="1">
            <a:off x="1266685" y="2504830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4" name="Strzałka: w prawo z wcięciem 43">
            <a:extLst>
              <a:ext uri="{FF2B5EF4-FFF2-40B4-BE49-F238E27FC236}">
                <a16:creationId xmlns:a16="http://schemas.microsoft.com/office/drawing/2014/main" id="{DA0615D9-7C08-4C52-8614-976B786ADA1E}"/>
              </a:ext>
            </a:extLst>
          </p:cNvPr>
          <p:cNvSpPr/>
          <p:nvPr/>
        </p:nvSpPr>
        <p:spPr>
          <a:xfrm flipV="1">
            <a:off x="1267392" y="5870020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1035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ontent Placeholder 59">
            <a:extLst>
              <a:ext uri="{FF2B5EF4-FFF2-40B4-BE49-F238E27FC236}">
                <a16:creationId xmlns:a16="http://schemas.microsoft.com/office/drawing/2014/main" id="{3A6AAE5C-0DCE-4C66-8EA3-347B18A5D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19" y="1367707"/>
            <a:ext cx="4157691" cy="51266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Clr>
                <a:srgbClr val="CD9F55"/>
              </a:buClr>
              <a:buNone/>
            </a:pP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W naszej szkole oddziały przedszkolne:</a:t>
            </a:r>
          </a:p>
          <a:p>
            <a:pPr>
              <a:buClrTx/>
            </a:pP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 pracują od 7:30 do 17:30</a:t>
            </a:r>
          </a:p>
          <a:p>
            <a:pPr>
              <a:buClrTx/>
            </a:pP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każda grupa ma </a:t>
            </a:r>
            <a:r>
              <a:rPr lang="pl-PL" sz="2400" dirty="0" smtClean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dwóch wychowawców,</a:t>
            </a:r>
            <a:endParaRPr lang="pl-PL" sz="2400" dirty="0">
              <a:solidFill>
                <a:srgbClr val="002060"/>
              </a:solidFill>
              <a:latin typeface="Kigelia"/>
              <a:ea typeface="Kigelia"/>
              <a:cs typeface="Kigelia"/>
            </a:endParaRPr>
          </a:p>
          <a:p>
            <a:pPr>
              <a:buClrTx/>
            </a:pP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posiłki </a:t>
            </a:r>
            <a:r>
              <a:rPr lang="pl-PL" sz="2400" dirty="0" smtClean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przygotowywane </a:t>
            </a:r>
            <a:r>
              <a:rPr lang="pl-PL" sz="2400" dirty="0" smtClean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 są na </a:t>
            </a: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miejscu </a:t>
            </a:r>
            <a:r>
              <a:rPr lang="pl-PL" sz="2400" dirty="0" smtClean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(</a:t>
            </a: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śniadanie, obiad i podwieczorek) </a:t>
            </a:r>
            <a:r>
              <a:rPr lang="pl-PL" sz="2400" dirty="0" smtClean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/>
            </a:r>
            <a:br>
              <a:rPr lang="pl-PL" sz="2400" dirty="0" smtClean="0">
                <a:solidFill>
                  <a:srgbClr val="002060"/>
                </a:solidFill>
                <a:latin typeface="Kigelia"/>
                <a:ea typeface="Kigelia"/>
                <a:cs typeface="Kigelia"/>
              </a:rPr>
            </a:br>
            <a:r>
              <a:rPr lang="pl-PL" sz="2400" dirty="0" smtClean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i spożywane </a:t>
            </a: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w stołówce </a:t>
            </a:r>
            <a:r>
              <a:rPr lang="pl-PL" sz="2400" dirty="0" smtClean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szkolnej </a:t>
            </a:r>
            <a:endParaRPr lang="pl-PL" sz="2400" dirty="0">
              <a:solidFill>
                <a:srgbClr val="002060"/>
              </a:solidFill>
              <a:latin typeface="Kigelia"/>
              <a:ea typeface="Kigelia"/>
              <a:cs typeface="Kigelia"/>
            </a:endParaRPr>
          </a:p>
          <a:p>
            <a:pPr>
              <a:buClrTx/>
            </a:pPr>
            <a:endParaRPr lang="pl-PL" sz="2400" dirty="0">
              <a:solidFill>
                <a:srgbClr val="002060"/>
              </a:solidFill>
            </a:endParaRPr>
          </a:p>
        </p:txBody>
      </p:sp>
      <p:sp>
        <p:nvSpPr>
          <p:cNvPr id="135" name="Rectangle 73">
            <a:extLst>
              <a:ext uri="{FF2B5EF4-FFF2-40B4-BE49-F238E27FC236}">
                <a16:creationId xmlns:a16="http://schemas.microsoft.com/office/drawing/2014/main" id="{70E98E8A-D3B0-4DE6-A997-E2529EBBC1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97056" y="895418"/>
            <a:ext cx="1812843" cy="127789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Obraz 35" descr="Obraz zawierający osoba, wewnątrz, grupa&#10;&#10;Opis wygenerowany automatycznie">
            <a:extLst>
              <a:ext uri="{FF2B5EF4-FFF2-40B4-BE49-F238E27FC236}">
                <a16:creationId xmlns:a16="http://schemas.microsoft.com/office/drawing/2014/main" id="{72EF1204-E417-424D-8020-0115143F7C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23" r="47173" b="-7"/>
          <a:stretch/>
        </p:blipFill>
        <p:spPr>
          <a:xfrm>
            <a:off x="4627404" y="711405"/>
            <a:ext cx="1152144" cy="1645920"/>
          </a:xfrm>
          <a:prstGeom prst="rect">
            <a:avLst/>
          </a:prstGeom>
        </p:spPr>
      </p:pic>
      <p:sp>
        <p:nvSpPr>
          <p:cNvPr id="136" name="Rectangle 75">
            <a:extLst>
              <a:ext uri="{FF2B5EF4-FFF2-40B4-BE49-F238E27FC236}">
                <a16:creationId xmlns:a16="http://schemas.microsoft.com/office/drawing/2014/main" id="{59BA9C22-8065-424C-A86A-13B44EFA50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702468" y="895418"/>
            <a:ext cx="1812843" cy="127789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Obraz 37" descr="Obraz zawierający osoba, niebo, zewnętrzne, dziecko&#10;&#10;Opis wygenerowany automatycznie">
            <a:extLst>
              <a:ext uri="{FF2B5EF4-FFF2-40B4-BE49-F238E27FC236}">
                <a16:creationId xmlns:a16="http://schemas.microsoft.com/office/drawing/2014/main" id="{DC8E15CC-E130-481D-9A3B-A62164D91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66" r="6005" b="5"/>
          <a:stretch/>
        </p:blipFill>
        <p:spPr>
          <a:xfrm>
            <a:off x="6032817" y="711405"/>
            <a:ext cx="1152144" cy="1645920"/>
          </a:xfrm>
          <a:prstGeom prst="rect">
            <a:avLst/>
          </a:prstGeom>
        </p:spPr>
      </p:pic>
      <p:sp>
        <p:nvSpPr>
          <p:cNvPr id="137" name="Rectangle 77">
            <a:extLst>
              <a:ext uri="{FF2B5EF4-FFF2-40B4-BE49-F238E27FC236}">
                <a16:creationId xmlns:a16="http://schemas.microsoft.com/office/drawing/2014/main" id="{3E44258A-BCF9-48AF-8E31-3F54B53384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107879" y="895418"/>
            <a:ext cx="1812843" cy="127789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Obraz 36" descr="Obraz zawierający osoba, zewnętrzne, niebo, grupa&#10;&#10;Opis wygenerowany automatycznie">
            <a:extLst>
              <a:ext uri="{FF2B5EF4-FFF2-40B4-BE49-F238E27FC236}">
                <a16:creationId xmlns:a16="http://schemas.microsoft.com/office/drawing/2014/main" id="{F8A47F1A-840A-4B72-BDA9-4F201E3368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3990" r="23506" b="-7"/>
          <a:stretch/>
        </p:blipFill>
        <p:spPr>
          <a:xfrm>
            <a:off x="7438228" y="711405"/>
            <a:ext cx="1152144" cy="1645920"/>
          </a:xfrm>
          <a:prstGeom prst="rect">
            <a:avLst/>
          </a:prstGeom>
        </p:spPr>
      </p:pic>
      <p:sp>
        <p:nvSpPr>
          <p:cNvPr id="138" name="Rectangle 79">
            <a:extLst>
              <a:ext uri="{FF2B5EF4-FFF2-40B4-BE49-F238E27FC236}">
                <a16:creationId xmlns:a16="http://schemas.microsoft.com/office/drawing/2014/main" id="{0DB2F521-376A-4C7C-99DB-C63256D662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018636" y="2131588"/>
            <a:ext cx="3180507" cy="4088720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Obraz 22" descr="Obraz zawierający tekst, osoba, podłoże, pozujący&#10;&#10;Opis wygenerowany automatycznie">
            <a:extLst>
              <a:ext uri="{FF2B5EF4-FFF2-40B4-BE49-F238E27FC236}">
                <a16:creationId xmlns:a16="http://schemas.microsoft.com/office/drawing/2014/main" id="{CE1E0434-1E41-4C7D-9017-63FA943007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473" b="-4"/>
          <a:stretch/>
        </p:blipFill>
        <p:spPr>
          <a:xfrm>
            <a:off x="4626927" y="2667188"/>
            <a:ext cx="3963924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19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roup 118">
            <a:extLst>
              <a:ext uri="{FF2B5EF4-FFF2-40B4-BE49-F238E27FC236}">
                <a16:creationId xmlns:a16="http://schemas.microsoft.com/office/drawing/2014/main" id="{C53B5E8A-D4BB-4187-A324-68A28B797C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0" name="Freeform 11">
              <a:extLst>
                <a:ext uri="{FF2B5EF4-FFF2-40B4-BE49-F238E27FC236}">
                  <a16:creationId xmlns:a16="http://schemas.microsoft.com/office/drawing/2014/main" id="{9DFC236A-F783-419D-B073-5BD83D4376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5" name="Freeform 12">
              <a:extLst>
                <a:ext uri="{FF2B5EF4-FFF2-40B4-BE49-F238E27FC236}">
                  <a16:creationId xmlns:a16="http://schemas.microsoft.com/office/drawing/2014/main" id="{8CDFF6FA-A144-4215-BDD5-18A257F1FA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2" name="Freeform 13">
              <a:extLst>
                <a:ext uri="{FF2B5EF4-FFF2-40B4-BE49-F238E27FC236}">
                  <a16:creationId xmlns:a16="http://schemas.microsoft.com/office/drawing/2014/main" id="{10371E66-7040-4C80-B8C0-3943A830BB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" name="Freeform 14">
              <a:extLst>
                <a:ext uri="{FF2B5EF4-FFF2-40B4-BE49-F238E27FC236}">
                  <a16:creationId xmlns:a16="http://schemas.microsoft.com/office/drawing/2014/main" id="{18431AA8-615E-4972-A150-BAFA07DF75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4" name="Freeform 15">
              <a:extLst>
                <a:ext uri="{FF2B5EF4-FFF2-40B4-BE49-F238E27FC236}">
                  <a16:creationId xmlns:a16="http://schemas.microsoft.com/office/drawing/2014/main" id="{E6BCC870-4F52-440E-8126-691C121BE7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5" name="Freeform 16">
              <a:extLst>
                <a:ext uri="{FF2B5EF4-FFF2-40B4-BE49-F238E27FC236}">
                  <a16:creationId xmlns:a16="http://schemas.microsoft.com/office/drawing/2014/main" id="{B73F24F1-902D-45DC-B73B-63CDAE8E09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6" name="Freeform 17">
              <a:extLst>
                <a:ext uri="{FF2B5EF4-FFF2-40B4-BE49-F238E27FC236}">
                  <a16:creationId xmlns:a16="http://schemas.microsoft.com/office/drawing/2014/main" id="{5D6953E0-01F1-420A-AA23-08DB1F280C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7" name="Freeform 18">
              <a:extLst>
                <a:ext uri="{FF2B5EF4-FFF2-40B4-BE49-F238E27FC236}">
                  <a16:creationId xmlns:a16="http://schemas.microsoft.com/office/drawing/2014/main" id="{21FF9BE8-7E65-41AD-A1E8-7CB3785482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8" name="Freeform 19">
              <a:extLst>
                <a:ext uri="{FF2B5EF4-FFF2-40B4-BE49-F238E27FC236}">
                  <a16:creationId xmlns:a16="http://schemas.microsoft.com/office/drawing/2014/main" id="{E716B0F4-A6F0-4127-8BD2-784BFFD03A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9" name="Freeform 20">
              <a:extLst>
                <a:ext uri="{FF2B5EF4-FFF2-40B4-BE49-F238E27FC236}">
                  <a16:creationId xmlns:a16="http://schemas.microsoft.com/office/drawing/2014/main" id="{FF6D5D14-0AC6-4D09-A928-E5EE2A08CF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0" name="Freeform 21">
              <a:extLst>
                <a:ext uri="{FF2B5EF4-FFF2-40B4-BE49-F238E27FC236}">
                  <a16:creationId xmlns:a16="http://schemas.microsoft.com/office/drawing/2014/main" id="{3FAC1511-85D0-4FF7-8DEA-024FE61FC9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1" name="Freeform 22">
              <a:extLst>
                <a:ext uri="{FF2B5EF4-FFF2-40B4-BE49-F238E27FC236}">
                  <a16:creationId xmlns:a16="http://schemas.microsoft.com/office/drawing/2014/main" id="{460AA16B-95E1-4573-BC8C-C8B10837B2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1" name="Group 132">
            <a:extLst>
              <a:ext uri="{FF2B5EF4-FFF2-40B4-BE49-F238E27FC236}">
                <a16:creationId xmlns:a16="http://schemas.microsoft.com/office/drawing/2014/main" id="{45D3F12C-8432-463B-91CC-8CE45DA458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157"/>
            <a:ext cx="1767505" cy="6853096"/>
            <a:chOff x="6627813" y="195610"/>
            <a:chExt cx="1952625" cy="5678141"/>
          </a:xfrm>
        </p:grpSpPr>
        <p:sp>
          <p:nvSpPr>
            <p:cNvPr id="134" name="Freeform 27">
              <a:extLst>
                <a:ext uri="{FF2B5EF4-FFF2-40B4-BE49-F238E27FC236}">
                  <a16:creationId xmlns:a16="http://schemas.microsoft.com/office/drawing/2014/main" id="{B43D94FD-74B3-4DD0-9553-B7E44C617D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2" name="Freeform 28">
              <a:extLst>
                <a:ext uri="{FF2B5EF4-FFF2-40B4-BE49-F238E27FC236}">
                  <a16:creationId xmlns:a16="http://schemas.microsoft.com/office/drawing/2014/main" id="{8C61BF98-3D09-403B-AC16-26E18E4919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6" name="Freeform 29">
              <a:extLst>
                <a:ext uri="{FF2B5EF4-FFF2-40B4-BE49-F238E27FC236}">
                  <a16:creationId xmlns:a16="http://schemas.microsoft.com/office/drawing/2014/main" id="{DAB70427-6234-4A5A-B28D-32CA4BCBFA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7" name="Freeform 30">
              <a:extLst>
                <a:ext uri="{FF2B5EF4-FFF2-40B4-BE49-F238E27FC236}">
                  <a16:creationId xmlns:a16="http://schemas.microsoft.com/office/drawing/2014/main" id="{14593DEF-4D2A-4DD1-9091-4C9AEA140A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8" name="Freeform 31">
              <a:extLst>
                <a:ext uri="{FF2B5EF4-FFF2-40B4-BE49-F238E27FC236}">
                  <a16:creationId xmlns:a16="http://schemas.microsoft.com/office/drawing/2014/main" id="{E6F4C907-E541-4AEA-B2D4-1464DCF18B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9" name="Freeform 32">
              <a:extLst>
                <a:ext uri="{FF2B5EF4-FFF2-40B4-BE49-F238E27FC236}">
                  <a16:creationId xmlns:a16="http://schemas.microsoft.com/office/drawing/2014/main" id="{97D82079-106E-4B53-A0D8-3C51366C9D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0" name="Freeform 33">
              <a:extLst>
                <a:ext uri="{FF2B5EF4-FFF2-40B4-BE49-F238E27FC236}">
                  <a16:creationId xmlns:a16="http://schemas.microsoft.com/office/drawing/2014/main" id="{5F4B2A35-737C-4453-8BE5-CA21653583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1" name="Freeform 34">
              <a:extLst>
                <a:ext uri="{FF2B5EF4-FFF2-40B4-BE49-F238E27FC236}">
                  <a16:creationId xmlns:a16="http://schemas.microsoft.com/office/drawing/2014/main" id="{1559814D-8B66-487D-999A-8584AFC10A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2" name="Freeform 35">
              <a:extLst>
                <a:ext uri="{FF2B5EF4-FFF2-40B4-BE49-F238E27FC236}">
                  <a16:creationId xmlns:a16="http://schemas.microsoft.com/office/drawing/2014/main" id="{98192855-B108-44E3-83C3-F5EB4FADF8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3" name="Freeform 36">
              <a:extLst>
                <a:ext uri="{FF2B5EF4-FFF2-40B4-BE49-F238E27FC236}">
                  <a16:creationId xmlns:a16="http://schemas.microsoft.com/office/drawing/2014/main" id="{7C4D0DD2-8810-4A15-9CD9-B7249D98FF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4" name="Freeform 37">
              <a:extLst>
                <a:ext uri="{FF2B5EF4-FFF2-40B4-BE49-F238E27FC236}">
                  <a16:creationId xmlns:a16="http://schemas.microsoft.com/office/drawing/2014/main" id="{13CB17F6-4FC4-4DC6-8F79-73E65715D5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5" name="Freeform 38">
              <a:extLst>
                <a:ext uri="{FF2B5EF4-FFF2-40B4-BE49-F238E27FC236}">
                  <a16:creationId xmlns:a16="http://schemas.microsoft.com/office/drawing/2014/main" id="{439D748E-3C2B-44F3-AA9D-576808B6B5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53" name="Rectangle 146">
            <a:extLst>
              <a:ext uri="{FF2B5EF4-FFF2-40B4-BE49-F238E27FC236}">
                <a16:creationId xmlns:a16="http://schemas.microsoft.com/office/drawing/2014/main" id="{B6B0F00B-DA13-4646-A9A1-72E4AD54C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4" name="Freeform 6">
            <a:extLst>
              <a:ext uri="{FF2B5EF4-FFF2-40B4-BE49-F238E27FC236}">
                <a16:creationId xmlns:a16="http://schemas.microsoft.com/office/drawing/2014/main" id="{808F9C42-50B3-4D11-B62C-D0BB6C7465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255" name="Rectangle 150">
            <a:extLst>
              <a:ext uri="{FF2B5EF4-FFF2-40B4-BE49-F238E27FC236}">
                <a16:creationId xmlns:a16="http://schemas.microsoft.com/office/drawing/2014/main" id="{CCEED917-0080-4E87-B88C-E53FE9BEE3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6" name="Group 152">
            <a:extLst>
              <a:ext uri="{FF2B5EF4-FFF2-40B4-BE49-F238E27FC236}">
                <a16:creationId xmlns:a16="http://schemas.microsoft.com/office/drawing/2014/main" id="{3BA25632-EF4A-4371-A847-4815B1C1B8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65507" y="228600"/>
            <a:ext cx="2138628" cy="6638625"/>
            <a:chOff x="2487613" y="285750"/>
            <a:chExt cx="2428875" cy="5654676"/>
          </a:xfrm>
        </p:grpSpPr>
        <p:sp>
          <p:nvSpPr>
            <p:cNvPr id="154" name="Freeform 11">
              <a:extLst>
                <a:ext uri="{FF2B5EF4-FFF2-40B4-BE49-F238E27FC236}">
                  <a16:creationId xmlns:a16="http://schemas.microsoft.com/office/drawing/2014/main" id="{CBF12ED8-355E-4CFB-84F2-3961F9C284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8" name="Freeform 12">
              <a:extLst>
                <a:ext uri="{FF2B5EF4-FFF2-40B4-BE49-F238E27FC236}">
                  <a16:creationId xmlns:a16="http://schemas.microsoft.com/office/drawing/2014/main" id="{F2CE9B8A-E1A1-4B4C-8CD9-482CEA4BE7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6" name="Freeform 13">
              <a:extLst>
                <a:ext uri="{FF2B5EF4-FFF2-40B4-BE49-F238E27FC236}">
                  <a16:creationId xmlns:a16="http://schemas.microsoft.com/office/drawing/2014/main" id="{1C0F277B-15D5-4C76-AA3D-BAF1AB02AE7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0" name="Freeform 14">
              <a:extLst>
                <a:ext uri="{FF2B5EF4-FFF2-40B4-BE49-F238E27FC236}">
                  <a16:creationId xmlns:a16="http://schemas.microsoft.com/office/drawing/2014/main" id="{34503A4A-55C1-4E05-90C0-8DAF16F640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8" name="Freeform 15">
              <a:extLst>
                <a:ext uri="{FF2B5EF4-FFF2-40B4-BE49-F238E27FC236}">
                  <a16:creationId xmlns:a16="http://schemas.microsoft.com/office/drawing/2014/main" id="{E3878BF6-4127-4952-A006-8974005720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9" name="Freeform 16">
              <a:extLst>
                <a:ext uri="{FF2B5EF4-FFF2-40B4-BE49-F238E27FC236}">
                  <a16:creationId xmlns:a16="http://schemas.microsoft.com/office/drawing/2014/main" id="{189EF01C-BADF-42E3-948F-D4091373C5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0" name="Freeform 17">
              <a:extLst>
                <a:ext uri="{FF2B5EF4-FFF2-40B4-BE49-F238E27FC236}">
                  <a16:creationId xmlns:a16="http://schemas.microsoft.com/office/drawing/2014/main" id="{649664F2-F6EC-48B8-9DDE-0DDB367A918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1" name="Freeform 18">
              <a:extLst>
                <a:ext uri="{FF2B5EF4-FFF2-40B4-BE49-F238E27FC236}">
                  <a16:creationId xmlns:a16="http://schemas.microsoft.com/office/drawing/2014/main" id="{110929C3-80F0-41B2-9A2A-176ED7E671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2" name="Freeform 19">
              <a:extLst>
                <a:ext uri="{FF2B5EF4-FFF2-40B4-BE49-F238E27FC236}">
                  <a16:creationId xmlns:a16="http://schemas.microsoft.com/office/drawing/2014/main" id="{FBB1100C-95E7-48CA-82B2-2F6742EFEC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3" name="Freeform 20">
              <a:extLst>
                <a:ext uri="{FF2B5EF4-FFF2-40B4-BE49-F238E27FC236}">
                  <a16:creationId xmlns:a16="http://schemas.microsoft.com/office/drawing/2014/main" id="{C5A1A803-CA67-4602-8DF8-5A97164D8D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4" name="Freeform 21">
              <a:extLst>
                <a:ext uri="{FF2B5EF4-FFF2-40B4-BE49-F238E27FC236}">
                  <a16:creationId xmlns:a16="http://schemas.microsoft.com/office/drawing/2014/main" id="{01D2869C-D297-490A-A710-C84A15DC4B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5" name="Freeform 22">
              <a:extLst>
                <a:ext uri="{FF2B5EF4-FFF2-40B4-BE49-F238E27FC236}">
                  <a16:creationId xmlns:a16="http://schemas.microsoft.com/office/drawing/2014/main" id="{882DAD39-D4B9-48C5-A888-0D25E035E8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B08EFF81-28AD-4F21-B885-C67FD77C4F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85933" y="-786"/>
            <a:ext cx="1767505" cy="6854040"/>
            <a:chOff x="6627813" y="194833"/>
            <a:chExt cx="1952625" cy="5678918"/>
          </a:xfrm>
        </p:grpSpPr>
        <p:sp>
          <p:nvSpPr>
            <p:cNvPr id="168" name="Freeform 27">
              <a:extLst>
                <a:ext uri="{FF2B5EF4-FFF2-40B4-BE49-F238E27FC236}">
                  <a16:creationId xmlns:a16="http://schemas.microsoft.com/office/drawing/2014/main" id="{F99A2BF8-6382-43B2-AB6A-F9F38EB600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9" name="Freeform 28">
              <a:extLst>
                <a:ext uri="{FF2B5EF4-FFF2-40B4-BE49-F238E27FC236}">
                  <a16:creationId xmlns:a16="http://schemas.microsoft.com/office/drawing/2014/main" id="{E6DD663E-03BA-4359-8B94-E284B61B06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0" name="Freeform 29">
              <a:extLst>
                <a:ext uri="{FF2B5EF4-FFF2-40B4-BE49-F238E27FC236}">
                  <a16:creationId xmlns:a16="http://schemas.microsoft.com/office/drawing/2014/main" id="{01807332-8D37-42B1-AEF5-0E61D2A87E8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2" name="Freeform 30">
              <a:extLst>
                <a:ext uri="{FF2B5EF4-FFF2-40B4-BE49-F238E27FC236}">
                  <a16:creationId xmlns:a16="http://schemas.microsoft.com/office/drawing/2014/main" id="{34A2B84B-4FB9-48D5-9004-8E3CB0B5DC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2" name="Freeform 31">
              <a:extLst>
                <a:ext uri="{FF2B5EF4-FFF2-40B4-BE49-F238E27FC236}">
                  <a16:creationId xmlns:a16="http://schemas.microsoft.com/office/drawing/2014/main" id="{32491CF8-2062-449C-B23C-1893D200DA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3" name="Freeform 32">
              <a:extLst>
                <a:ext uri="{FF2B5EF4-FFF2-40B4-BE49-F238E27FC236}">
                  <a16:creationId xmlns:a16="http://schemas.microsoft.com/office/drawing/2014/main" id="{BF015475-36A0-4BE9-A870-911A667692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4" name="Freeform 33">
              <a:extLst>
                <a:ext uri="{FF2B5EF4-FFF2-40B4-BE49-F238E27FC236}">
                  <a16:creationId xmlns:a16="http://schemas.microsoft.com/office/drawing/2014/main" id="{BBA54651-D3BB-4810-A1BD-B8DC1613A7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5" name="Freeform 34">
              <a:extLst>
                <a:ext uri="{FF2B5EF4-FFF2-40B4-BE49-F238E27FC236}">
                  <a16:creationId xmlns:a16="http://schemas.microsoft.com/office/drawing/2014/main" id="{6E7FA55D-60D4-42CE-89CD-7C0502F956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6" name="Freeform 35">
              <a:extLst>
                <a:ext uri="{FF2B5EF4-FFF2-40B4-BE49-F238E27FC236}">
                  <a16:creationId xmlns:a16="http://schemas.microsoft.com/office/drawing/2014/main" id="{12AF6066-B1B4-431A-86DE-0C5CF23679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7" name="Freeform 36">
              <a:extLst>
                <a:ext uri="{FF2B5EF4-FFF2-40B4-BE49-F238E27FC236}">
                  <a16:creationId xmlns:a16="http://schemas.microsoft.com/office/drawing/2014/main" id="{06260DB1-D738-45E1-A6DC-79845CAE3B2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8" name="Freeform 37">
              <a:extLst>
                <a:ext uri="{FF2B5EF4-FFF2-40B4-BE49-F238E27FC236}">
                  <a16:creationId xmlns:a16="http://schemas.microsoft.com/office/drawing/2014/main" id="{93BB8F25-299C-43DD-B655-5AF220AF9F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9" name="Freeform 38">
              <a:extLst>
                <a:ext uri="{FF2B5EF4-FFF2-40B4-BE49-F238E27FC236}">
                  <a16:creationId xmlns:a16="http://schemas.microsoft.com/office/drawing/2014/main" id="{EDBAC531-B55B-4FCE-A739-06B19341B6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3975F0B8-643C-46A8-833D-B31342307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760" y="853440"/>
            <a:ext cx="2933700" cy="568452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pl-PL" sz="2400" b="1" dirty="0">
                <a:solidFill>
                  <a:srgbClr val="002060"/>
                </a:solidFill>
              </a:rPr>
              <a:t/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/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/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/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/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Nasza przestrzeń to:</a:t>
            </a:r>
            <a:r>
              <a:rPr lang="pl-PL" sz="2400" b="1" dirty="0"/>
              <a:t/>
            </a:r>
            <a:br>
              <a:rPr lang="pl-PL" sz="2400" b="1" dirty="0"/>
            </a:br>
            <a:r>
              <a:rPr lang="pl-PL" sz="2000" dirty="0"/>
              <a:t/>
            </a:r>
            <a:br>
              <a:rPr lang="pl-PL" sz="2000" dirty="0"/>
            </a:br>
            <a:r>
              <a:rPr lang="pl-PL" sz="1800" dirty="0" smtClean="0">
                <a:solidFill>
                  <a:srgbClr val="002060"/>
                </a:solidFill>
              </a:rPr>
              <a:t>sale </a:t>
            </a:r>
            <a:r>
              <a:rPr lang="pl-PL" sz="1800" dirty="0">
                <a:solidFill>
                  <a:srgbClr val="002060"/>
                </a:solidFill>
              </a:rPr>
              <a:t>dostosowane do potrzeb maluszków wyposażone w sprzęt multimedialny</a:t>
            </a:r>
            <a:br>
              <a:rPr lang="pl-PL" sz="1800" dirty="0">
                <a:solidFill>
                  <a:srgbClr val="002060"/>
                </a:solidFill>
              </a:rPr>
            </a:br>
            <a:r>
              <a:rPr lang="pl-PL" sz="1800" dirty="0">
                <a:solidFill>
                  <a:srgbClr val="002060"/>
                </a:solidFill>
              </a:rPr>
              <a:t/>
            </a:r>
            <a:br>
              <a:rPr lang="pl-PL" sz="1800" dirty="0">
                <a:solidFill>
                  <a:srgbClr val="002060"/>
                </a:solidFill>
              </a:rPr>
            </a:br>
            <a:r>
              <a:rPr lang="pl-PL" sz="1800" dirty="0">
                <a:solidFill>
                  <a:srgbClr val="002060"/>
                </a:solidFill>
              </a:rPr>
              <a:t>sportowo-rekreacyjny kompleks boisk wraz z placem zabaw i 2 salami gimnastycznymi</a:t>
            </a:r>
            <a:br>
              <a:rPr lang="pl-PL" sz="1800" dirty="0">
                <a:solidFill>
                  <a:srgbClr val="002060"/>
                </a:solidFill>
              </a:rPr>
            </a:br>
            <a:r>
              <a:rPr lang="pl-PL" sz="1800" dirty="0">
                <a:solidFill>
                  <a:srgbClr val="002060"/>
                </a:solidFill>
              </a:rPr>
              <a:t/>
            </a:r>
            <a:br>
              <a:rPr lang="pl-PL" sz="1800" dirty="0">
                <a:solidFill>
                  <a:srgbClr val="002060"/>
                </a:solidFill>
              </a:rPr>
            </a:br>
            <a:r>
              <a:rPr lang="pl-PL" sz="1800" dirty="0">
                <a:solidFill>
                  <a:srgbClr val="002060"/>
                </a:solidFill>
              </a:rPr>
              <a:t>oddzielne szatnie dla najmłodszych dzieci </a:t>
            </a:r>
            <a:br>
              <a:rPr lang="pl-PL" sz="1800" dirty="0">
                <a:solidFill>
                  <a:srgbClr val="002060"/>
                </a:solidFill>
              </a:rPr>
            </a:br>
            <a:r>
              <a:rPr lang="pl-PL" sz="1800" dirty="0">
                <a:solidFill>
                  <a:srgbClr val="002060"/>
                </a:solidFill>
              </a:rPr>
              <a:t/>
            </a:r>
            <a:br>
              <a:rPr lang="pl-PL" sz="1800" dirty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stołówka </a:t>
            </a:r>
            <a:r>
              <a:rPr lang="pl-PL" sz="1800" dirty="0">
                <a:solidFill>
                  <a:srgbClr val="002060"/>
                </a:solidFill>
              </a:rPr>
              <a:t>- a w niej pyszne </a:t>
            </a:r>
            <a:br>
              <a:rPr lang="pl-PL" sz="1800" dirty="0">
                <a:solidFill>
                  <a:srgbClr val="002060"/>
                </a:solidFill>
              </a:rPr>
            </a:br>
            <a:r>
              <a:rPr lang="pl-PL" sz="1800" dirty="0">
                <a:solidFill>
                  <a:srgbClr val="002060"/>
                </a:solidFill>
              </a:rPr>
              <a:t>i zdrowe posiłki przygotowywane na miejscu</a:t>
            </a:r>
            <a:r>
              <a:rPr lang="pl-PL" sz="2000" dirty="0">
                <a:solidFill>
                  <a:srgbClr val="002060"/>
                </a:solidFill>
              </a:rPr>
              <a:t/>
            </a:r>
            <a:br>
              <a:rPr lang="pl-PL" sz="2000" dirty="0">
                <a:solidFill>
                  <a:srgbClr val="002060"/>
                </a:solidFill>
              </a:rPr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1500" dirty="0"/>
              <a:t/>
            </a:r>
            <a:br>
              <a:rPr lang="en-US" sz="1500" dirty="0"/>
            </a:br>
            <a:endParaRPr lang="en-US" sz="1500" dirty="0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64461C0-9D74-4096-88B6-A08AAA0290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386" y="962669"/>
            <a:ext cx="1742173" cy="238681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4" descr="Obraz zawierający osoba, stół, napój, picie&#10;&#10;Opis wygenerowany automatycznie">
            <a:extLst>
              <a:ext uri="{FF2B5EF4-FFF2-40B4-BE49-F238E27FC236}">
                <a16:creationId xmlns:a16="http://schemas.microsoft.com/office/drawing/2014/main" id="{AA51766D-B404-4952-BAE1-9B65B38583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" b="13487"/>
          <a:stretch/>
        </p:blipFill>
        <p:spPr>
          <a:xfrm>
            <a:off x="610950" y="1264098"/>
            <a:ext cx="1495044" cy="1783957"/>
          </a:xfrm>
          <a:prstGeom prst="rect">
            <a:avLst/>
          </a:prstGeom>
        </p:spPr>
      </p:pic>
      <p:sp>
        <p:nvSpPr>
          <p:cNvPr id="183" name="Rectangle 182">
            <a:extLst>
              <a:ext uri="{FF2B5EF4-FFF2-40B4-BE49-F238E27FC236}">
                <a16:creationId xmlns:a16="http://schemas.microsoft.com/office/drawing/2014/main" id="{1C32AA81-5177-435B-A2B0-90B2124D5F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5535" y="962669"/>
            <a:ext cx="1742174" cy="238681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4" descr="Obraz zawierający tekst, osoba, wewnątrz&#10;&#10;Opis wygenerowany automatycznie">
            <a:extLst>
              <a:ext uri="{FF2B5EF4-FFF2-40B4-BE49-F238E27FC236}">
                <a16:creationId xmlns:a16="http://schemas.microsoft.com/office/drawing/2014/main" id="{985354DB-B251-4DE4-8194-6E58392EF2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75" r="8" b="8239"/>
          <a:stretch/>
        </p:blipFill>
        <p:spPr>
          <a:xfrm>
            <a:off x="2479100" y="1264102"/>
            <a:ext cx="1495044" cy="1783949"/>
          </a:xfrm>
          <a:prstGeom prst="rect">
            <a:avLst/>
          </a:prstGeom>
        </p:spPr>
      </p:pic>
      <p:sp>
        <p:nvSpPr>
          <p:cNvPr id="263" name="Rectangle 184">
            <a:extLst>
              <a:ext uri="{FF2B5EF4-FFF2-40B4-BE49-F238E27FC236}">
                <a16:creationId xmlns:a16="http://schemas.microsoft.com/office/drawing/2014/main" id="{17BEF4A0-028E-4D7B-80C0-D54F39442F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386" y="3510354"/>
            <a:ext cx="1742173" cy="238681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8" descr="Obraz zawierający tekst, niebo, zewnętrzne, zawody lekkoatletyczne&#10;&#10;Opis wygenerowany automatycznie">
            <a:extLst>
              <a:ext uri="{FF2B5EF4-FFF2-40B4-BE49-F238E27FC236}">
                <a16:creationId xmlns:a16="http://schemas.microsoft.com/office/drawing/2014/main" id="{13897F43-E4E1-4F27-9C5C-98C8361702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15" r="29797" b="4"/>
          <a:stretch/>
        </p:blipFill>
        <p:spPr>
          <a:xfrm>
            <a:off x="610950" y="3811785"/>
            <a:ext cx="1495044" cy="1783954"/>
          </a:xfrm>
          <a:prstGeom prst="rect">
            <a:avLst/>
          </a:prstGeom>
        </p:spPr>
      </p:pic>
      <p:sp>
        <p:nvSpPr>
          <p:cNvPr id="257" name="Rectangle 256">
            <a:extLst>
              <a:ext uri="{FF2B5EF4-FFF2-40B4-BE49-F238E27FC236}">
                <a16:creationId xmlns:a16="http://schemas.microsoft.com/office/drawing/2014/main" id="{16CBAB17-BDB8-4DDB-A308-9827ECE002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5535" y="3510354"/>
            <a:ext cx="1742174" cy="238681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6" descr="Obraz zawierający niebo, golf, zawody lekkoatletyczne, zewnętrzne&#10;&#10;Opis wygenerowany automatycznie">
            <a:extLst>
              <a:ext uri="{FF2B5EF4-FFF2-40B4-BE49-F238E27FC236}">
                <a16:creationId xmlns:a16="http://schemas.microsoft.com/office/drawing/2014/main" id="{F86D1188-FEEE-4940-9D18-3B4144B130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842" r="33017" b="-2"/>
          <a:stretch/>
        </p:blipFill>
        <p:spPr>
          <a:xfrm>
            <a:off x="2479100" y="3811780"/>
            <a:ext cx="1495044" cy="1783964"/>
          </a:xfrm>
          <a:prstGeom prst="rect">
            <a:avLst/>
          </a:prstGeom>
        </p:spPr>
      </p:pic>
      <p:sp>
        <p:nvSpPr>
          <p:cNvPr id="259" name="Rectangle 258">
            <a:extLst>
              <a:ext uri="{FF2B5EF4-FFF2-40B4-BE49-F238E27FC236}">
                <a16:creationId xmlns:a16="http://schemas.microsoft.com/office/drawing/2014/main" id="{891DDD6B-F3AD-405C-9C4E-DFBD42EA97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5516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1" name="Freeform 33">
            <a:extLst>
              <a:ext uri="{FF2B5EF4-FFF2-40B4-BE49-F238E27FC236}">
                <a16:creationId xmlns:a16="http://schemas.microsoft.com/office/drawing/2014/main" id="{AA63104F-96BC-4869-8C2E-19FE3CDAC9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565516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2" name="Strzałka: w prawo z wcięciem 21">
            <a:extLst>
              <a:ext uri="{FF2B5EF4-FFF2-40B4-BE49-F238E27FC236}">
                <a16:creationId xmlns:a16="http://schemas.microsoft.com/office/drawing/2014/main" id="{175D6032-D389-4D3F-8074-E6C4505BE625}"/>
              </a:ext>
            </a:extLst>
          </p:cNvPr>
          <p:cNvSpPr/>
          <p:nvPr/>
        </p:nvSpPr>
        <p:spPr>
          <a:xfrm flipV="1">
            <a:off x="5884210" y="3913414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Strzałka: w prawo z wcięciem 37">
            <a:extLst>
              <a:ext uri="{FF2B5EF4-FFF2-40B4-BE49-F238E27FC236}">
                <a16:creationId xmlns:a16="http://schemas.microsoft.com/office/drawing/2014/main" id="{88213CFD-CADB-45AA-9111-C234F6A6C481}"/>
              </a:ext>
            </a:extLst>
          </p:cNvPr>
          <p:cNvSpPr/>
          <p:nvPr/>
        </p:nvSpPr>
        <p:spPr>
          <a:xfrm flipV="1">
            <a:off x="5886872" y="2699870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Strzałka: w prawo z wcięciem 21">
            <a:extLst>
              <a:ext uri="{FF2B5EF4-FFF2-40B4-BE49-F238E27FC236}">
                <a16:creationId xmlns:a16="http://schemas.microsoft.com/office/drawing/2014/main" id="{175D6032-D389-4D3F-8074-E6C4505BE625}"/>
              </a:ext>
            </a:extLst>
          </p:cNvPr>
          <p:cNvSpPr/>
          <p:nvPr/>
        </p:nvSpPr>
        <p:spPr>
          <a:xfrm flipV="1">
            <a:off x="5899450" y="4637314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1" name="Strzałka: w prawo z wcięciem 21">
            <a:extLst>
              <a:ext uri="{FF2B5EF4-FFF2-40B4-BE49-F238E27FC236}">
                <a16:creationId xmlns:a16="http://schemas.microsoft.com/office/drawing/2014/main" id="{175D6032-D389-4D3F-8074-E6C4505BE625}"/>
              </a:ext>
            </a:extLst>
          </p:cNvPr>
          <p:cNvSpPr/>
          <p:nvPr/>
        </p:nvSpPr>
        <p:spPr>
          <a:xfrm flipV="1">
            <a:off x="5891830" y="1467394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42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27737A0-D7E0-4415-8E90-FD4F69E76C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5" name="Freeform 11">
              <a:extLst>
                <a:ext uri="{FF2B5EF4-FFF2-40B4-BE49-F238E27FC236}">
                  <a16:creationId xmlns:a16="http://schemas.microsoft.com/office/drawing/2014/main" id="{506CE375-B39D-4C51-A858-F4A3833110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6" name="Freeform 12">
              <a:extLst>
                <a:ext uri="{FF2B5EF4-FFF2-40B4-BE49-F238E27FC236}">
                  <a16:creationId xmlns:a16="http://schemas.microsoft.com/office/drawing/2014/main" id="{64EA8B46-395C-41F6-BE09-548B108098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7" name="Freeform 13">
              <a:extLst>
                <a:ext uri="{FF2B5EF4-FFF2-40B4-BE49-F238E27FC236}">
                  <a16:creationId xmlns:a16="http://schemas.microsoft.com/office/drawing/2014/main" id="{BC7EDC6D-8B00-48D9-B8FD-9B5285FBCE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1" name="Freeform 14">
              <a:extLst>
                <a:ext uri="{FF2B5EF4-FFF2-40B4-BE49-F238E27FC236}">
                  <a16:creationId xmlns:a16="http://schemas.microsoft.com/office/drawing/2014/main" id="{DE4BD3C3-5C1B-4305-BFA1-9054820BDD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9" name="Freeform 15">
              <a:extLst>
                <a:ext uri="{FF2B5EF4-FFF2-40B4-BE49-F238E27FC236}">
                  <a16:creationId xmlns:a16="http://schemas.microsoft.com/office/drawing/2014/main" id="{4635ED79-E821-4CFD-9F97-D6137E5DCA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0" name="Freeform 16">
              <a:extLst>
                <a:ext uri="{FF2B5EF4-FFF2-40B4-BE49-F238E27FC236}">
                  <a16:creationId xmlns:a16="http://schemas.microsoft.com/office/drawing/2014/main" id="{92FD5F9A-0D1B-4304-AC95-EA6A4E70E45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1" name="Freeform 17">
              <a:extLst>
                <a:ext uri="{FF2B5EF4-FFF2-40B4-BE49-F238E27FC236}">
                  <a16:creationId xmlns:a16="http://schemas.microsoft.com/office/drawing/2014/main" id="{E9BB96F9-6F99-413C-909E-6FCF017C13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2" name="Freeform 18">
              <a:extLst>
                <a:ext uri="{FF2B5EF4-FFF2-40B4-BE49-F238E27FC236}">
                  <a16:creationId xmlns:a16="http://schemas.microsoft.com/office/drawing/2014/main" id="{1CCAEE3F-DFD6-4F56-91DF-94C715261B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3" name="Freeform 19">
              <a:extLst>
                <a:ext uri="{FF2B5EF4-FFF2-40B4-BE49-F238E27FC236}">
                  <a16:creationId xmlns:a16="http://schemas.microsoft.com/office/drawing/2014/main" id="{A9965128-6557-433B-B75B-BDF3073111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4" name="Freeform 20">
              <a:extLst>
                <a:ext uri="{FF2B5EF4-FFF2-40B4-BE49-F238E27FC236}">
                  <a16:creationId xmlns:a16="http://schemas.microsoft.com/office/drawing/2014/main" id="{6ACA7D22-11B5-4768-B195-51BF6E7C16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5" name="Freeform 21">
              <a:extLst>
                <a:ext uri="{FF2B5EF4-FFF2-40B4-BE49-F238E27FC236}">
                  <a16:creationId xmlns:a16="http://schemas.microsoft.com/office/drawing/2014/main" id="{A10AD997-8BE7-4F95-8B7C-4E59DA1AC5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6" name="Freeform 22">
              <a:extLst>
                <a:ext uri="{FF2B5EF4-FFF2-40B4-BE49-F238E27FC236}">
                  <a16:creationId xmlns:a16="http://schemas.microsoft.com/office/drawing/2014/main" id="{DE270B5A-1647-4C9C-BA5F-6BC559F869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57D8AB18-1DD7-4D60-B9FA-190B47BB26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157"/>
            <a:ext cx="1767505" cy="6853096"/>
            <a:chOff x="6627813" y="195610"/>
            <a:chExt cx="1952625" cy="5678141"/>
          </a:xfrm>
        </p:grpSpPr>
        <p:sp>
          <p:nvSpPr>
            <p:cNvPr id="139" name="Freeform 27">
              <a:extLst>
                <a:ext uri="{FF2B5EF4-FFF2-40B4-BE49-F238E27FC236}">
                  <a16:creationId xmlns:a16="http://schemas.microsoft.com/office/drawing/2014/main" id="{AE3C8994-22F6-4B7D-B50B-80ECD1E2AF9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0" name="Freeform 28">
              <a:extLst>
                <a:ext uri="{FF2B5EF4-FFF2-40B4-BE49-F238E27FC236}">
                  <a16:creationId xmlns:a16="http://schemas.microsoft.com/office/drawing/2014/main" id="{DDCDE2FF-5BFC-4807-AB1E-D6928F8F46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1" name="Freeform 29">
              <a:extLst>
                <a:ext uri="{FF2B5EF4-FFF2-40B4-BE49-F238E27FC236}">
                  <a16:creationId xmlns:a16="http://schemas.microsoft.com/office/drawing/2014/main" id="{63EF93F1-6EAF-4409-A623-76533740E14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2" name="Freeform 30">
              <a:extLst>
                <a:ext uri="{FF2B5EF4-FFF2-40B4-BE49-F238E27FC236}">
                  <a16:creationId xmlns:a16="http://schemas.microsoft.com/office/drawing/2014/main" id="{ED3B5256-3F5C-4FDE-8A9A-5A124E92BA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3" name="Freeform 31">
              <a:extLst>
                <a:ext uri="{FF2B5EF4-FFF2-40B4-BE49-F238E27FC236}">
                  <a16:creationId xmlns:a16="http://schemas.microsoft.com/office/drawing/2014/main" id="{ED5D4282-BFB9-4BFC-A20D-18E1C4EEA64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" name="Freeform 32">
              <a:extLst>
                <a:ext uri="{FF2B5EF4-FFF2-40B4-BE49-F238E27FC236}">
                  <a16:creationId xmlns:a16="http://schemas.microsoft.com/office/drawing/2014/main" id="{3E6394EB-0752-433A-BA70-AF42B45F17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5" name="Freeform 33">
              <a:extLst>
                <a:ext uri="{FF2B5EF4-FFF2-40B4-BE49-F238E27FC236}">
                  <a16:creationId xmlns:a16="http://schemas.microsoft.com/office/drawing/2014/main" id="{DF27BE5F-DA8D-4260-9D0D-69E9CE1469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6" name="Freeform 34">
              <a:extLst>
                <a:ext uri="{FF2B5EF4-FFF2-40B4-BE49-F238E27FC236}">
                  <a16:creationId xmlns:a16="http://schemas.microsoft.com/office/drawing/2014/main" id="{9A6E5CBE-AE54-40B7-9A00-E3975FEACB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7" name="Freeform 35">
              <a:extLst>
                <a:ext uri="{FF2B5EF4-FFF2-40B4-BE49-F238E27FC236}">
                  <a16:creationId xmlns:a16="http://schemas.microsoft.com/office/drawing/2014/main" id="{6C307890-5461-4D51-ADA6-A3DA6D35B8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8" name="Freeform 36">
              <a:extLst>
                <a:ext uri="{FF2B5EF4-FFF2-40B4-BE49-F238E27FC236}">
                  <a16:creationId xmlns:a16="http://schemas.microsoft.com/office/drawing/2014/main" id="{3F9B7E4B-6412-4B97-AD48-30B1F61F3B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9" name="Freeform 37">
              <a:extLst>
                <a:ext uri="{FF2B5EF4-FFF2-40B4-BE49-F238E27FC236}">
                  <a16:creationId xmlns:a16="http://schemas.microsoft.com/office/drawing/2014/main" id="{D345D359-869B-4305-B7D7-0B5C4FDEC1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0" name="Freeform 38">
              <a:extLst>
                <a:ext uri="{FF2B5EF4-FFF2-40B4-BE49-F238E27FC236}">
                  <a16:creationId xmlns:a16="http://schemas.microsoft.com/office/drawing/2014/main" id="{2F688B27-AEB8-45BD-9597-78A97EE0DD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4EB21FA6-8B6A-4699-8408-91E699800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4" name="Freeform 6">
            <a:extLst>
              <a:ext uri="{FF2B5EF4-FFF2-40B4-BE49-F238E27FC236}">
                <a16:creationId xmlns:a16="http://schemas.microsoft.com/office/drawing/2014/main" id="{BA1AABB7-0FD0-4445-8B8B-7A0C680C5C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56" name="Rectangle 155">
            <a:extLst>
              <a:ext uri="{FF2B5EF4-FFF2-40B4-BE49-F238E27FC236}">
                <a16:creationId xmlns:a16="http://schemas.microsoft.com/office/drawing/2014/main" id="{C1D1F24C-BA9D-41EE-B46F-6C4F5B35D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3" descr="Obraz zawierający niebo, zewnętrzne, osoba&#10;&#10;Opis wygenerowany automatycznie">
            <a:extLst>
              <a:ext uri="{FF2B5EF4-FFF2-40B4-BE49-F238E27FC236}">
                <a16:creationId xmlns:a16="http://schemas.microsoft.com/office/drawing/2014/main" id="{4766B82A-572F-4F4C-90E1-78A361DEA0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grpSp>
        <p:nvGrpSpPr>
          <p:cNvPr id="158" name="Group 157">
            <a:extLst>
              <a:ext uri="{FF2B5EF4-FFF2-40B4-BE49-F238E27FC236}">
                <a16:creationId xmlns:a16="http://schemas.microsoft.com/office/drawing/2014/main" id="{C13B8118-80AF-4C0C-BC64-74291987FF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59" name="Freeform 11">
              <a:extLst>
                <a:ext uri="{FF2B5EF4-FFF2-40B4-BE49-F238E27FC236}">
                  <a16:creationId xmlns:a16="http://schemas.microsoft.com/office/drawing/2014/main" id="{E28C34FD-C8AB-4444-9244-37247B99BD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0" name="Freeform 12">
              <a:extLst>
                <a:ext uri="{FF2B5EF4-FFF2-40B4-BE49-F238E27FC236}">
                  <a16:creationId xmlns:a16="http://schemas.microsoft.com/office/drawing/2014/main" id="{F9BFF7D6-B77B-44E9-A782-9D298C9901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1" name="Freeform 13">
              <a:extLst>
                <a:ext uri="{FF2B5EF4-FFF2-40B4-BE49-F238E27FC236}">
                  <a16:creationId xmlns:a16="http://schemas.microsoft.com/office/drawing/2014/main" id="{514D6296-625A-4CC9-BEB9-D738BF2A25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2" name="Freeform 14">
              <a:extLst>
                <a:ext uri="{FF2B5EF4-FFF2-40B4-BE49-F238E27FC236}">
                  <a16:creationId xmlns:a16="http://schemas.microsoft.com/office/drawing/2014/main" id="{CF7A54B1-9C64-4395-9A06-3DCAFBD40CF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3" name="Freeform 15">
              <a:extLst>
                <a:ext uri="{FF2B5EF4-FFF2-40B4-BE49-F238E27FC236}">
                  <a16:creationId xmlns:a16="http://schemas.microsoft.com/office/drawing/2014/main" id="{A06A8912-6544-446B-8B15-C7E68BF5EF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4" name="Freeform 16">
              <a:extLst>
                <a:ext uri="{FF2B5EF4-FFF2-40B4-BE49-F238E27FC236}">
                  <a16:creationId xmlns:a16="http://schemas.microsoft.com/office/drawing/2014/main" id="{23046646-4195-4B9A-8E43-22B520F8F3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5" name="Freeform 17">
              <a:extLst>
                <a:ext uri="{FF2B5EF4-FFF2-40B4-BE49-F238E27FC236}">
                  <a16:creationId xmlns:a16="http://schemas.microsoft.com/office/drawing/2014/main" id="{B0BBADBF-6D90-44AD-9068-FF03855DAA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6" name="Freeform 18">
              <a:extLst>
                <a:ext uri="{FF2B5EF4-FFF2-40B4-BE49-F238E27FC236}">
                  <a16:creationId xmlns:a16="http://schemas.microsoft.com/office/drawing/2014/main" id="{75227888-5A01-404B-AE4D-D79B05A86F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7" name="Freeform 19">
              <a:extLst>
                <a:ext uri="{FF2B5EF4-FFF2-40B4-BE49-F238E27FC236}">
                  <a16:creationId xmlns:a16="http://schemas.microsoft.com/office/drawing/2014/main" id="{B7ACB41F-3710-4051-AB65-5FC82C5FBF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8" name="Freeform 20">
              <a:extLst>
                <a:ext uri="{FF2B5EF4-FFF2-40B4-BE49-F238E27FC236}">
                  <a16:creationId xmlns:a16="http://schemas.microsoft.com/office/drawing/2014/main" id="{F28F1156-1F03-4A29-9016-C29EA17BCF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9" name="Freeform 21">
              <a:extLst>
                <a:ext uri="{FF2B5EF4-FFF2-40B4-BE49-F238E27FC236}">
                  <a16:creationId xmlns:a16="http://schemas.microsoft.com/office/drawing/2014/main" id="{F7C0D23E-7680-4D6E-B35D-244D3E77E7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0" name="Freeform 22">
              <a:extLst>
                <a:ext uri="{FF2B5EF4-FFF2-40B4-BE49-F238E27FC236}">
                  <a16:creationId xmlns:a16="http://schemas.microsoft.com/office/drawing/2014/main" id="{D1F7FFBA-E04A-40A4-8F92-AAD6EF8A4D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FD6767ED-E69A-4EA0-A2AB-445155329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424939"/>
            <a:ext cx="6804660" cy="509016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2600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                 Rodzicom i dzieciom oferujemy</a:t>
            </a:r>
            <a:r>
              <a:rPr lang="en-US" sz="2600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:</a:t>
            </a:r>
            <a:r>
              <a:rPr lang="pl-PL" sz="2600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/>
            </a:r>
            <a:br>
              <a:rPr lang="pl-PL" sz="2600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</a:br>
            <a:r>
              <a:rPr lang="en-US" sz="2600" b="1" dirty="0">
                <a:solidFill>
                  <a:srgbClr val="002060"/>
                </a:solidFill>
                <a:latin typeface="Kigelia"/>
              </a:rPr>
              <a:t/>
            </a:r>
            <a:br>
              <a:rPr lang="en-US" sz="2600" b="1" dirty="0">
                <a:solidFill>
                  <a:srgbClr val="002060"/>
                </a:solidFill>
                <a:latin typeface="Kigelia"/>
              </a:rPr>
            </a:br>
            <a:r>
              <a:rPr lang="en-US" sz="1800" b="1" dirty="0">
                <a:latin typeface="Kigelia"/>
              </a:rPr>
              <a:t/>
            </a:r>
            <a:br>
              <a:rPr lang="en-US" sz="1800" b="1" dirty="0">
                <a:latin typeface="Kigelia"/>
              </a:rPr>
            </a:br>
            <a:r>
              <a:rPr lang="pl-PL" sz="18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możliwość aktywnego uczestnictwa w życiu klasy i szkoły</a:t>
            </a:r>
            <a:r>
              <a:rPr lang="pl-PL" sz="1800" dirty="0">
                <a:solidFill>
                  <a:srgbClr val="002060"/>
                </a:solidFill>
                <a:latin typeface="Kigelia"/>
              </a:rPr>
              <a:t/>
            </a:r>
            <a:br>
              <a:rPr lang="pl-PL" sz="1800" dirty="0">
                <a:solidFill>
                  <a:srgbClr val="002060"/>
                </a:solidFill>
                <a:latin typeface="Kigelia"/>
              </a:rPr>
            </a:br>
            <a:r>
              <a:rPr lang="pl-PL" sz="1800" dirty="0">
                <a:solidFill>
                  <a:srgbClr val="002060"/>
                </a:solidFill>
                <a:latin typeface="Kigelia"/>
              </a:rPr>
              <a:t/>
            </a:r>
            <a:br>
              <a:rPr lang="pl-PL" sz="1800" dirty="0">
                <a:solidFill>
                  <a:srgbClr val="002060"/>
                </a:solidFill>
                <a:latin typeface="Kigelia"/>
              </a:rPr>
            </a:br>
            <a:r>
              <a:rPr lang="pl-PL" sz="18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indywidualne wsparcie w rozwiązywaniu problemów edukacyjnych i wychowawczych</a:t>
            </a:r>
            <a:r>
              <a:rPr lang="pl-PL" sz="1800" dirty="0">
                <a:solidFill>
                  <a:srgbClr val="002060"/>
                </a:solidFill>
                <a:latin typeface="Kigelia"/>
              </a:rPr>
              <a:t/>
            </a:r>
            <a:br>
              <a:rPr lang="pl-PL" sz="1800" dirty="0">
                <a:solidFill>
                  <a:srgbClr val="002060"/>
                </a:solidFill>
                <a:latin typeface="Kigelia"/>
              </a:rPr>
            </a:br>
            <a:r>
              <a:rPr lang="pl-PL" sz="1800" dirty="0">
                <a:solidFill>
                  <a:srgbClr val="002060"/>
                </a:solidFill>
                <a:latin typeface="Kigelia"/>
              </a:rPr>
              <a:t/>
            </a:r>
            <a:br>
              <a:rPr lang="pl-PL" sz="1800" dirty="0">
                <a:solidFill>
                  <a:srgbClr val="002060"/>
                </a:solidFill>
                <a:latin typeface="Kigelia"/>
              </a:rPr>
            </a:br>
            <a:r>
              <a:rPr lang="pl-PL" sz="18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opiekę pedagoga, psychologa, logopedy</a:t>
            </a:r>
            <a:br>
              <a:rPr lang="pl-PL" sz="18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</a:br>
            <a:r>
              <a:rPr lang="pl-PL" sz="1800" dirty="0">
                <a:latin typeface="Kigelia"/>
                <a:ea typeface="Kigelia"/>
                <a:cs typeface="Kigelia"/>
              </a:rPr>
              <a:t/>
            </a:r>
            <a:br>
              <a:rPr lang="pl-PL" sz="1800" dirty="0">
                <a:latin typeface="Kigelia"/>
                <a:ea typeface="Kigelia"/>
                <a:cs typeface="Kigelia"/>
              </a:rPr>
            </a:br>
            <a:r>
              <a:rPr lang="pl-PL" sz="18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osiąganie sukcesów na najwyższych szczeblach</a:t>
            </a:r>
            <a:br>
              <a:rPr lang="pl-PL" sz="18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</a:b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>
                <a:solidFill>
                  <a:srgbClr val="002060"/>
                </a:solidFill>
                <a:latin typeface="Kigelia"/>
              </a:rPr>
              <a:t>czteroletni cykl wychowawczy z tym samym nauczycielem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możliwość realizacji pomysłów w licznych programach, projektach, akcjach charytatywnych, konkursach</a:t>
            </a:r>
            <a:br>
              <a:rPr lang="pl-PL" sz="18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</a:br>
            <a:r>
              <a:rPr lang="en-US" sz="2400" dirty="0">
                <a:latin typeface="Kigelia"/>
                <a:ea typeface="Kigelia"/>
                <a:cs typeface="Kigelia"/>
              </a:rPr>
              <a:t/>
            </a:r>
            <a:br>
              <a:rPr lang="en-US" sz="2400" dirty="0">
                <a:latin typeface="Kigelia"/>
                <a:ea typeface="Kigelia"/>
                <a:cs typeface="Kigelia"/>
              </a:rPr>
            </a:br>
            <a:r>
              <a:rPr lang="en-US" sz="2400" dirty="0">
                <a:latin typeface="Kigelia"/>
                <a:ea typeface="Kigelia"/>
                <a:cs typeface="Kigelia"/>
              </a:rPr>
              <a:t/>
            </a:r>
            <a:br>
              <a:rPr lang="en-US" sz="2400" dirty="0">
                <a:latin typeface="Kigelia"/>
                <a:ea typeface="Kigelia"/>
                <a:cs typeface="Kigelia"/>
              </a:rPr>
            </a:br>
            <a:endParaRPr lang="en-US" sz="2400" dirty="0">
              <a:solidFill>
                <a:srgbClr val="002060"/>
              </a:solidFill>
              <a:latin typeface="Kigelia"/>
              <a:ea typeface="Kigelia"/>
              <a:cs typeface="Kigelia"/>
            </a:endParaRPr>
          </a:p>
        </p:txBody>
      </p: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502F7C86-D374-4969-AB87-CA4108CE95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173" name="Freeform 27">
              <a:extLst>
                <a:ext uri="{FF2B5EF4-FFF2-40B4-BE49-F238E27FC236}">
                  <a16:creationId xmlns:a16="http://schemas.microsoft.com/office/drawing/2014/main" id="{D99BC819-B2EA-4CCC-8B23-CF42F48D67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4" name="Freeform 28">
              <a:extLst>
                <a:ext uri="{FF2B5EF4-FFF2-40B4-BE49-F238E27FC236}">
                  <a16:creationId xmlns:a16="http://schemas.microsoft.com/office/drawing/2014/main" id="{1EA0AE3F-610C-4727-B82A-D91B4282EE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5" name="Freeform 29">
              <a:extLst>
                <a:ext uri="{FF2B5EF4-FFF2-40B4-BE49-F238E27FC236}">
                  <a16:creationId xmlns:a16="http://schemas.microsoft.com/office/drawing/2014/main" id="{1AED653B-8E26-4407-B55E-5EF634840A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6" name="Freeform 30">
              <a:extLst>
                <a:ext uri="{FF2B5EF4-FFF2-40B4-BE49-F238E27FC236}">
                  <a16:creationId xmlns:a16="http://schemas.microsoft.com/office/drawing/2014/main" id="{21EB9336-97C9-4E84-94CF-D3F74080F2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7" name="Freeform 31">
              <a:extLst>
                <a:ext uri="{FF2B5EF4-FFF2-40B4-BE49-F238E27FC236}">
                  <a16:creationId xmlns:a16="http://schemas.microsoft.com/office/drawing/2014/main" id="{69BF6CA2-569A-4C82-A2AE-CDCF36CCBE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8" name="Freeform 32">
              <a:extLst>
                <a:ext uri="{FF2B5EF4-FFF2-40B4-BE49-F238E27FC236}">
                  <a16:creationId xmlns:a16="http://schemas.microsoft.com/office/drawing/2014/main" id="{421FFC08-FE31-4A95-B2F5-68A06B97A97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9" name="Freeform 33">
              <a:extLst>
                <a:ext uri="{FF2B5EF4-FFF2-40B4-BE49-F238E27FC236}">
                  <a16:creationId xmlns:a16="http://schemas.microsoft.com/office/drawing/2014/main" id="{2422EB91-1B28-4E12-A747-0ACA5D9E288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0" name="Freeform 34">
              <a:extLst>
                <a:ext uri="{FF2B5EF4-FFF2-40B4-BE49-F238E27FC236}">
                  <a16:creationId xmlns:a16="http://schemas.microsoft.com/office/drawing/2014/main" id="{6077349A-7224-44B1-9F3A-E1BDCB43BD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1" name="Freeform 35">
              <a:extLst>
                <a:ext uri="{FF2B5EF4-FFF2-40B4-BE49-F238E27FC236}">
                  <a16:creationId xmlns:a16="http://schemas.microsoft.com/office/drawing/2014/main" id="{A05A2443-1E41-4A29-927D-4C9D7FA841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2" name="Freeform 36">
              <a:extLst>
                <a:ext uri="{FF2B5EF4-FFF2-40B4-BE49-F238E27FC236}">
                  <a16:creationId xmlns:a16="http://schemas.microsoft.com/office/drawing/2014/main" id="{849DD9E0-80A6-4A4C-91DD-CF69D1C3372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3" name="Freeform 37">
              <a:extLst>
                <a:ext uri="{FF2B5EF4-FFF2-40B4-BE49-F238E27FC236}">
                  <a16:creationId xmlns:a16="http://schemas.microsoft.com/office/drawing/2014/main" id="{04A5B2BC-E2EA-4553-8199-C4F3B86D88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4" name="Freeform 38">
              <a:extLst>
                <a:ext uri="{FF2B5EF4-FFF2-40B4-BE49-F238E27FC236}">
                  <a16:creationId xmlns:a16="http://schemas.microsoft.com/office/drawing/2014/main" id="{69AA136B-030C-4644-821E-3247A1841B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86" name="Rectangle 185">
            <a:extLst>
              <a:ext uri="{FF2B5EF4-FFF2-40B4-BE49-F238E27FC236}">
                <a16:creationId xmlns:a16="http://schemas.microsoft.com/office/drawing/2014/main" id="{9DEDD006-D91C-4989-B39C-EEEA43F868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8" name="Freeform 33">
            <a:extLst>
              <a:ext uri="{FF2B5EF4-FFF2-40B4-BE49-F238E27FC236}">
                <a16:creationId xmlns:a16="http://schemas.microsoft.com/office/drawing/2014/main" id="{35EF7FFE-55CC-444E-A630-F40A5C9C5C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trzałka: w prawo z wcięciem 3">
            <a:extLst>
              <a:ext uri="{FF2B5EF4-FFF2-40B4-BE49-F238E27FC236}">
                <a16:creationId xmlns:a16="http://schemas.microsoft.com/office/drawing/2014/main" id="{988516E0-B326-4E1E-9EA4-F4AF3D73D2D3}"/>
              </a:ext>
            </a:extLst>
          </p:cNvPr>
          <p:cNvSpPr/>
          <p:nvPr/>
        </p:nvSpPr>
        <p:spPr>
          <a:xfrm flipV="1">
            <a:off x="1801653" y="3259125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Strzałka: w prawo z wcięciem 34">
            <a:extLst>
              <a:ext uri="{FF2B5EF4-FFF2-40B4-BE49-F238E27FC236}">
                <a16:creationId xmlns:a16="http://schemas.microsoft.com/office/drawing/2014/main" id="{64C27FF2-1B66-49EE-8657-4F616A8C52E6}"/>
              </a:ext>
            </a:extLst>
          </p:cNvPr>
          <p:cNvSpPr/>
          <p:nvPr/>
        </p:nvSpPr>
        <p:spPr>
          <a:xfrm flipV="1">
            <a:off x="1773836" y="3809395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Strzałka: w prawo z wcięciem 73">
            <a:extLst>
              <a:ext uri="{FF2B5EF4-FFF2-40B4-BE49-F238E27FC236}">
                <a16:creationId xmlns:a16="http://schemas.microsoft.com/office/drawing/2014/main" id="{299552B2-2E8F-4BEC-B4AB-F5C004F1B594}"/>
              </a:ext>
            </a:extLst>
          </p:cNvPr>
          <p:cNvSpPr/>
          <p:nvPr/>
        </p:nvSpPr>
        <p:spPr>
          <a:xfrm flipV="1">
            <a:off x="1796995" y="2470638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4" name="Strzałka: w prawo z wcięciem 63">
            <a:extLst>
              <a:ext uri="{FF2B5EF4-FFF2-40B4-BE49-F238E27FC236}">
                <a16:creationId xmlns:a16="http://schemas.microsoft.com/office/drawing/2014/main" id="{99E15BD7-396F-40BC-9B57-36A9FC30E687}"/>
              </a:ext>
            </a:extLst>
          </p:cNvPr>
          <p:cNvSpPr/>
          <p:nvPr/>
        </p:nvSpPr>
        <p:spPr>
          <a:xfrm flipV="1">
            <a:off x="1758595" y="4919685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5" name="Strzałka: w prawo z wcięciem 64">
            <a:extLst>
              <a:ext uri="{FF2B5EF4-FFF2-40B4-BE49-F238E27FC236}">
                <a16:creationId xmlns:a16="http://schemas.microsoft.com/office/drawing/2014/main" id="{F333F482-C780-4F28-B17D-E6355F8D3561}"/>
              </a:ext>
            </a:extLst>
          </p:cNvPr>
          <p:cNvSpPr/>
          <p:nvPr/>
        </p:nvSpPr>
        <p:spPr>
          <a:xfrm flipV="1">
            <a:off x="1773835" y="4351280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Strzałka: w prawo z wcięciem 73">
            <a:extLst>
              <a:ext uri="{FF2B5EF4-FFF2-40B4-BE49-F238E27FC236}">
                <a16:creationId xmlns:a16="http://schemas.microsoft.com/office/drawing/2014/main" id="{299552B2-2E8F-4BEC-B4AB-F5C004F1B594}"/>
              </a:ext>
            </a:extLst>
          </p:cNvPr>
          <p:cNvSpPr/>
          <p:nvPr/>
        </p:nvSpPr>
        <p:spPr>
          <a:xfrm flipV="1">
            <a:off x="1796995" y="1891518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7" name="Obraz 8">
            <a:extLst>
              <a:ext uri="{FF2B5EF4-FFF2-40B4-BE49-F238E27FC236}">
                <a16:creationId xmlns:a16="http://schemas.microsoft.com/office/drawing/2014/main" id="{AD4210A8-1D2A-478D-960B-A4A5F3ACD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114300"/>
            <a:ext cx="1874021" cy="20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67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07">
            <a:extLst>
              <a:ext uri="{FF2B5EF4-FFF2-40B4-BE49-F238E27FC236}">
                <a16:creationId xmlns:a16="http://schemas.microsoft.com/office/drawing/2014/main" id="{F27737A0-D7E0-4415-8E90-FD4F69E76C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09" name="Freeform 11">
              <a:extLst>
                <a:ext uri="{FF2B5EF4-FFF2-40B4-BE49-F238E27FC236}">
                  <a16:creationId xmlns:a16="http://schemas.microsoft.com/office/drawing/2014/main" id="{506CE375-B39D-4C51-A858-F4A3833110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0" name="Freeform 12">
              <a:extLst>
                <a:ext uri="{FF2B5EF4-FFF2-40B4-BE49-F238E27FC236}">
                  <a16:creationId xmlns:a16="http://schemas.microsoft.com/office/drawing/2014/main" id="{64EA8B46-395C-41F6-BE09-548B108098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1" name="Freeform 13">
              <a:extLst>
                <a:ext uri="{FF2B5EF4-FFF2-40B4-BE49-F238E27FC236}">
                  <a16:creationId xmlns:a16="http://schemas.microsoft.com/office/drawing/2014/main" id="{BC7EDC6D-8B00-48D9-B8FD-9B5285FBCE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2" name="Freeform 14">
              <a:extLst>
                <a:ext uri="{FF2B5EF4-FFF2-40B4-BE49-F238E27FC236}">
                  <a16:creationId xmlns:a16="http://schemas.microsoft.com/office/drawing/2014/main" id="{DE4BD3C3-5C1B-4305-BFA1-9054820BDD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3" name="Freeform 15">
              <a:extLst>
                <a:ext uri="{FF2B5EF4-FFF2-40B4-BE49-F238E27FC236}">
                  <a16:creationId xmlns:a16="http://schemas.microsoft.com/office/drawing/2014/main" id="{4635ED79-E821-4CFD-9F97-D6137E5DCA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4" name="Freeform 16">
              <a:extLst>
                <a:ext uri="{FF2B5EF4-FFF2-40B4-BE49-F238E27FC236}">
                  <a16:creationId xmlns:a16="http://schemas.microsoft.com/office/drawing/2014/main" id="{92FD5F9A-0D1B-4304-AC95-EA6A4E70E45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5" name="Freeform 17">
              <a:extLst>
                <a:ext uri="{FF2B5EF4-FFF2-40B4-BE49-F238E27FC236}">
                  <a16:creationId xmlns:a16="http://schemas.microsoft.com/office/drawing/2014/main" id="{E9BB96F9-6F99-413C-909E-6FCF017C13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6" name="Freeform 18">
              <a:extLst>
                <a:ext uri="{FF2B5EF4-FFF2-40B4-BE49-F238E27FC236}">
                  <a16:creationId xmlns:a16="http://schemas.microsoft.com/office/drawing/2014/main" id="{1CCAEE3F-DFD6-4F56-91DF-94C715261B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7" name="Freeform 19">
              <a:extLst>
                <a:ext uri="{FF2B5EF4-FFF2-40B4-BE49-F238E27FC236}">
                  <a16:creationId xmlns:a16="http://schemas.microsoft.com/office/drawing/2014/main" id="{A9965128-6557-433B-B75B-BDF3073111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0" name="Freeform 20">
              <a:extLst>
                <a:ext uri="{FF2B5EF4-FFF2-40B4-BE49-F238E27FC236}">
                  <a16:creationId xmlns:a16="http://schemas.microsoft.com/office/drawing/2014/main" id="{6ACA7D22-11B5-4768-B195-51BF6E7C16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9" name="Freeform 21">
              <a:extLst>
                <a:ext uri="{FF2B5EF4-FFF2-40B4-BE49-F238E27FC236}">
                  <a16:creationId xmlns:a16="http://schemas.microsoft.com/office/drawing/2014/main" id="{A10AD997-8BE7-4F95-8B7C-4E59DA1AC5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2" name="Freeform 22">
              <a:extLst>
                <a:ext uri="{FF2B5EF4-FFF2-40B4-BE49-F238E27FC236}">
                  <a16:creationId xmlns:a16="http://schemas.microsoft.com/office/drawing/2014/main" id="{DE270B5A-1647-4C9C-BA5F-6BC559F869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80" name="Group 121">
            <a:extLst>
              <a:ext uri="{FF2B5EF4-FFF2-40B4-BE49-F238E27FC236}">
                <a16:creationId xmlns:a16="http://schemas.microsoft.com/office/drawing/2014/main" id="{57D8AB18-1DD7-4D60-B9FA-190B47BB26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157"/>
            <a:ext cx="1767505" cy="6853096"/>
            <a:chOff x="6627813" y="195610"/>
            <a:chExt cx="1952625" cy="5678141"/>
          </a:xfrm>
        </p:grpSpPr>
        <p:sp>
          <p:nvSpPr>
            <p:cNvPr id="123" name="Freeform 27">
              <a:extLst>
                <a:ext uri="{FF2B5EF4-FFF2-40B4-BE49-F238E27FC236}">
                  <a16:creationId xmlns:a16="http://schemas.microsoft.com/office/drawing/2014/main" id="{AE3C8994-22F6-4B7D-B50B-80ECD1E2AF9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2" name="Freeform 28">
              <a:extLst>
                <a:ext uri="{FF2B5EF4-FFF2-40B4-BE49-F238E27FC236}">
                  <a16:creationId xmlns:a16="http://schemas.microsoft.com/office/drawing/2014/main" id="{DDCDE2FF-5BFC-4807-AB1E-D6928F8F46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5" name="Freeform 29">
              <a:extLst>
                <a:ext uri="{FF2B5EF4-FFF2-40B4-BE49-F238E27FC236}">
                  <a16:creationId xmlns:a16="http://schemas.microsoft.com/office/drawing/2014/main" id="{63EF93F1-6EAF-4409-A623-76533740E14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4" name="Freeform 30">
              <a:extLst>
                <a:ext uri="{FF2B5EF4-FFF2-40B4-BE49-F238E27FC236}">
                  <a16:creationId xmlns:a16="http://schemas.microsoft.com/office/drawing/2014/main" id="{ED3B5256-3F5C-4FDE-8A9A-5A124E92BA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7" name="Freeform 31">
              <a:extLst>
                <a:ext uri="{FF2B5EF4-FFF2-40B4-BE49-F238E27FC236}">
                  <a16:creationId xmlns:a16="http://schemas.microsoft.com/office/drawing/2014/main" id="{ED5D4282-BFB9-4BFC-A20D-18E1C4EEA64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3" name="Freeform 32">
              <a:extLst>
                <a:ext uri="{FF2B5EF4-FFF2-40B4-BE49-F238E27FC236}">
                  <a16:creationId xmlns:a16="http://schemas.microsoft.com/office/drawing/2014/main" id="{3E6394EB-0752-433A-BA70-AF42B45F17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4" name="Freeform 33">
              <a:extLst>
                <a:ext uri="{FF2B5EF4-FFF2-40B4-BE49-F238E27FC236}">
                  <a16:creationId xmlns:a16="http://schemas.microsoft.com/office/drawing/2014/main" id="{DF27BE5F-DA8D-4260-9D0D-69E9CE1469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5" name="Freeform 34">
              <a:extLst>
                <a:ext uri="{FF2B5EF4-FFF2-40B4-BE49-F238E27FC236}">
                  <a16:creationId xmlns:a16="http://schemas.microsoft.com/office/drawing/2014/main" id="{9A6E5CBE-AE54-40B7-9A00-E3975FEACB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6" name="Freeform 35">
              <a:extLst>
                <a:ext uri="{FF2B5EF4-FFF2-40B4-BE49-F238E27FC236}">
                  <a16:creationId xmlns:a16="http://schemas.microsoft.com/office/drawing/2014/main" id="{6C307890-5461-4D51-ADA6-A3DA6D35B8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7" name="Freeform 36">
              <a:extLst>
                <a:ext uri="{FF2B5EF4-FFF2-40B4-BE49-F238E27FC236}">
                  <a16:creationId xmlns:a16="http://schemas.microsoft.com/office/drawing/2014/main" id="{3F9B7E4B-6412-4B97-AD48-30B1F61F3B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8" name="Freeform 37">
              <a:extLst>
                <a:ext uri="{FF2B5EF4-FFF2-40B4-BE49-F238E27FC236}">
                  <a16:creationId xmlns:a16="http://schemas.microsoft.com/office/drawing/2014/main" id="{D345D359-869B-4305-B7D7-0B5C4FDEC1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9" name="Freeform 38">
              <a:extLst>
                <a:ext uri="{FF2B5EF4-FFF2-40B4-BE49-F238E27FC236}">
                  <a16:creationId xmlns:a16="http://schemas.microsoft.com/office/drawing/2014/main" id="{2F688B27-AEB8-45BD-9597-78A97EE0DD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86" name="Rectangle 180">
            <a:extLst>
              <a:ext uri="{FF2B5EF4-FFF2-40B4-BE49-F238E27FC236}">
                <a16:creationId xmlns:a16="http://schemas.microsoft.com/office/drawing/2014/main" id="{4EB21FA6-8B6A-4699-8408-91E699800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0" name="Freeform 6">
            <a:extLst>
              <a:ext uri="{FF2B5EF4-FFF2-40B4-BE49-F238E27FC236}">
                <a16:creationId xmlns:a16="http://schemas.microsoft.com/office/drawing/2014/main" id="{BA1AABB7-0FD0-4445-8B8B-7A0C680C5C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214" name="Rectangle 184">
            <a:extLst>
              <a:ext uri="{FF2B5EF4-FFF2-40B4-BE49-F238E27FC236}">
                <a16:creationId xmlns:a16="http://schemas.microsoft.com/office/drawing/2014/main" id="{C1D1F24C-BA9D-41EE-B46F-6C4F5B35D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Obraz 3">
            <a:extLst>
              <a:ext uri="{FF2B5EF4-FFF2-40B4-BE49-F238E27FC236}">
                <a16:creationId xmlns:a16="http://schemas.microsoft.com/office/drawing/2014/main" id="{66759A67-DF87-4FF6-AF0F-32E8924B65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l="2328" r="1367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grpSp>
        <p:nvGrpSpPr>
          <p:cNvPr id="216" name="Group 186">
            <a:extLst>
              <a:ext uri="{FF2B5EF4-FFF2-40B4-BE49-F238E27FC236}">
                <a16:creationId xmlns:a16="http://schemas.microsoft.com/office/drawing/2014/main" id="{C13B8118-80AF-4C0C-BC64-74291987FF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88" name="Freeform 11">
              <a:extLst>
                <a:ext uri="{FF2B5EF4-FFF2-40B4-BE49-F238E27FC236}">
                  <a16:creationId xmlns:a16="http://schemas.microsoft.com/office/drawing/2014/main" id="{E28C34FD-C8AB-4444-9244-37247B99BD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8" name="Freeform 12">
              <a:extLst>
                <a:ext uri="{FF2B5EF4-FFF2-40B4-BE49-F238E27FC236}">
                  <a16:creationId xmlns:a16="http://schemas.microsoft.com/office/drawing/2014/main" id="{F9BFF7D6-B77B-44E9-A782-9D298C9901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0" name="Freeform 13">
              <a:extLst>
                <a:ext uri="{FF2B5EF4-FFF2-40B4-BE49-F238E27FC236}">
                  <a16:creationId xmlns:a16="http://schemas.microsoft.com/office/drawing/2014/main" id="{514D6296-625A-4CC9-BEB9-D738BF2A25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1" name="Freeform 14">
              <a:extLst>
                <a:ext uri="{FF2B5EF4-FFF2-40B4-BE49-F238E27FC236}">
                  <a16:creationId xmlns:a16="http://schemas.microsoft.com/office/drawing/2014/main" id="{CF7A54B1-9C64-4395-9A06-3DCAFBD40CF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2" name="Freeform 15">
              <a:extLst>
                <a:ext uri="{FF2B5EF4-FFF2-40B4-BE49-F238E27FC236}">
                  <a16:creationId xmlns:a16="http://schemas.microsoft.com/office/drawing/2014/main" id="{A06A8912-6544-446B-8B15-C7E68BF5EF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3" name="Freeform 16">
              <a:extLst>
                <a:ext uri="{FF2B5EF4-FFF2-40B4-BE49-F238E27FC236}">
                  <a16:creationId xmlns:a16="http://schemas.microsoft.com/office/drawing/2014/main" id="{23046646-4195-4B9A-8E43-22B520F8F3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4" name="Freeform 17">
              <a:extLst>
                <a:ext uri="{FF2B5EF4-FFF2-40B4-BE49-F238E27FC236}">
                  <a16:creationId xmlns:a16="http://schemas.microsoft.com/office/drawing/2014/main" id="{B0BBADBF-6D90-44AD-9068-FF03855DAA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5" name="Freeform 18">
              <a:extLst>
                <a:ext uri="{FF2B5EF4-FFF2-40B4-BE49-F238E27FC236}">
                  <a16:creationId xmlns:a16="http://schemas.microsoft.com/office/drawing/2014/main" id="{75227888-5A01-404B-AE4D-D79B05A86F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6" name="Freeform 19">
              <a:extLst>
                <a:ext uri="{FF2B5EF4-FFF2-40B4-BE49-F238E27FC236}">
                  <a16:creationId xmlns:a16="http://schemas.microsoft.com/office/drawing/2014/main" id="{B7ACB41F-3710-4051-AB65-5FC82C5FBF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7" name="Freeform 20">
              <a:extLst>
                <a:ext uri="{FF2B5EF4-FFF2-40B4-BE49-F238E27FC236}">
                  <a16:creationId xmlns:a16="http://schemas.microsoft.com/office/drawing/2014/main" id="{F28F1156-1F03-4A29-9016-C29EA17BCF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8" name="Freeform 21">
              <a:extLst>
                <a:ext uri="{FF2B5EF4-FFF2-40B4-BE49-F238E27FC236}">
                  <a16:creationId xmlns:a16="http://schemas.microsoft.com/office/drawing/2014/main" id="{F7C0D23E-7680-4D6E-B35D-244D3E77E7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9" name="Freeform 22">
              <a:extLst>
                <a:ext uri="{FF2B5EF4-FFF2-40B4-BE49-F238E27FC236}">
                  <a16:creationId xmlns:a16="http://schemas.microsoft.com/office/drawing/2014/main" id="{D1F7FFBA-E04A-40A4-8F92-AAD6EF8A4D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A85AA112-8C7F-4FE8-8F77-428320DC6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0" y="1043941"/>
            <a:ext cx="7229965" cy="457119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pl-PL" sz="3200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Chcesz wiedzieć więcej, </a:t>
            </a:r>
            <a:br>
              <a:rPr lang="pl-PL" sz="3200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</a:br>
            <a:r>
              <a:rPr lang="pl-PL" sz="3200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skontaktuj się z nami:</a:t>
            </a:r>
            <a:r>
              <a:rPr lang="pl-PL" sz="3200" b="1" dirty="0">
                <a:latin typeface="Kigelia"/>
              </a:rPr>
              <a:t/>
            </a:r>
            <a:br>
              <a:rPr lang="pl-PL" sz="3200" b="1" dirty="0">
                <a:latin typeface="Kigelia"/>
              </a:rPr>
            </a:br>
            <a:r>
              <a:rPr lang="pl-PL" sz="2400" dirty="0">
                <a:latin typeface="Kigelia"/>
              </a:rPr>
              <a:t/>
            </a:r>
            <a:br>
              <a:rPr lang="pl-PL" sz="2400" dirty="0">
                <a:latin typeface="Kigelia"/>
              </a:rPr>
            </a:b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Szkoła Podstawowa nr 387 im. Szarych Szeregów </a:t>
            </a:r>
            <a:r>
              <a:rPr lang="pl-PL" sz="2400" dirty="0">
                <a:latin typeface="Kigelia"/>
              </a:rPr>
              <a:t/>
            </a:r>
            <a:br>
              <a:rPr lang="pl-PL" sz="2400" dirty="0">
                <a:latin typeface="Kigelia"/>
              </a:rPr>
            </a:b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ul. Marcina Kasprzaka 1/3</a:t>
            </a:r>
            <a:r>
              <a:rPr lang="pl-PL" sz="2400" dirty="0">
                <a:latin typeface="Kigelia"/>
              </a:rPr>
              <a:t/>
            </a:r>
            <a:br>
              <a:rPr lang="pl-PL" sz="2400" dirty="0">
                <a:latin typeface="Kigelia"/>
              </a:rPr>
            </a:b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01-211 Warszawa</a:t>
            </a:r>
            <a:r>
              <a:rPr lang="pl-PL" sz="2400" dirty="0">
                <a:latin typeface="Kigelia"/>
              </a:rPr>
              <a:t/>
            </a:r>
            <a:br>
              <a:rPr lang="pl-PL" sz="2400" dirty="0">
                <a:latin typeface="Kigelia"/>
              </a:rPr>
            </a:br>
            <a:r>
              <a:rPr lang="pl-PL" sz="2400" dirty="0">
                <a:latin typeface="Kigelia"/>
              </a:rPr>
              <a:t/>
            </a:r>
            <a:br>
              <a:rPr lang="pl-PL" sz="2400" dirty="0">
                <a:latin typeface="Kigelia"/>
              </a:rPr>
            </a:br>
            <a:r>
              <a:rPr lang="pl-PL" sz="2400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tel./fax</a:t>
            </a: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 (022) 632 23 17</a:t>
            </a:r>
            <a:r>
              <a:rPr lang="pl-PL" sz="2400" dirty="0">
                <a:latin typeface="Kigelia"/>
              </a:rPr>
              <a:t/>
            </a:r>
            <a:br>
              <a:rPr lang="pl-PL" sz="2400" dirty="0">
                <a:latin typeface="Kigelia"/>
              </a:rPr>
            </a:br>
            <a:r>
              <a:rPr lang="pl-PL" sz="2400" dirty="0">
                <a:latin typeface="Kigelia"/>
              </a:rPr>
              <a:t/>
            </a:r>
            <a:br>
              <a:rPr lang="pl-PL" sz="2400" dirty="0">
                <a:latin typeface="Kigelia"/>
              </a:rPr>
            </a:br>
            <a:r>
              <a:rPr lang="pl-PL" sz="2400" dirty="0">
                <a:latin typeface="Kigelia"/>
              </a:rPr>
              <a:t>   </a:t>
            </a:r>
            <a:r>
              <a:rPr lang="pl-PL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@</a:t>
            </a: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    sp387</a:t>
            </a:r>
            <a:r>
              <a:rPr lang="pl-PL" sz="2400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@</a:t>
            </a: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edu.um.warszawa.pl </a:t>
            </a:r>
            <a:r>
              <a:rPr lang="pl-PL" sz="2400" dirty="0">
                <a:latin typeface="Kigelia"/>
              </a:rPr>
              <a:t/>
            </a:r>
            <a:br>
              <a:rPr lang="pl-PL" sz="2400" dirty="0">
                <a:latin typeface="Kigelia"/>
              </a:rPr>
            </a:br>
            <a:endParaRPr lang="pl-PL" sz="2400" dirty="0">
              <a:solidFill>
                <a:srgbClr val="002060"/>
              </a:solidFill>
              <a:latin typeface="Kigelia"/>
              <a:ea typeface="Kigelia"/>
              <a:cs typeface="Kigelia"/>
            </a:endParaRPr>
          </a:p>
          <a:p>
            <a:pPr algn="ctr"/>
            <a:r>
              <a:rPr lang="pl-PL" sz="2400" b="1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www:</a:t>
            </a:r>
            <a:r>
              <a:rPr lang="pl-PL" sz="2400" dirty="0">
                <a:solidFill>
                  <a:srgbClr val="002060"/>
                </a:solidFill>
                <a:latin typeface="Kigelia"/>
                <a:ea typeface="Kigelia"/>
                <a:cs typeface="Kigelia"/>
              </a:rPr>
              <a:t> sp387.edupage.org</a:t>
            </a: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502F7C86-D374-4969-AB87-CA4108CE95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02" name="Freeform 27">
              <a:extLst>
                <a:ext uri="{FF2B5EF4-FFF2-40B4-BE49-F238E27FC236}">
                  <a16:creationId xmlns:a16="http://schemas.microsoft.com/office/drawing/2014/main" id="{D99BC819-B2EA-4CCC-8B23-CF42F48D67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3" name="Freeform 28">
              <a:extLst>
                <a:ext uri="{FF2B5EF4-FFF2-40B4-BE49-F238E27FC236}">
                  <a16:creationId xmlns:a16="http://schemas.microsoft.com/office/drawing/2014/main" id="{1EA0AE3F-610C-4727-B82A-D91B4282EE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4" name="Freeform 29">
              <a:extLst>
                <a:ext uri="{FF2B5EF4-FFF2-40B4-BE49-F238E27FC236}">
                  <a16:creationId xmlns:a16="http://schemas.microsoft.com/office/drawing/2014/main" id="{1AED653B-8E26-4407-B55E-5EF634840A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5" name="Freeform 30">
              <a:extLst>
                <a:ext uri="{FF2B5EF4-FFF2-40B4-BE49-F238E27FC236}">
                  <a16:creationId xmlns:a16="http://schemas.microsoft.com/office/drawing/2014/main" id="{21EB9336-97C9-4E84-94CF-D3F74080F2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6" name="Freeform 31">
              <a:extLst>
                <a:ext uri="{FF2B5EF4-FFF2-40B4-BE49-F238E27FC236}">
                  <a16:creationId xmlns:a16="http://schemas.microsoft.com/office/drawing/2014/main" id="{69BF6CA2-569A-4C82-A2AE-CDCF36CCBE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7" name="Freeform 32">
              <a:extLst>
                <a:ext uri="{FF2B5EF4-FFF2-40B4-BE49-F238E27FC236}">
                  <a16:creationId xmlns:a16="http://schemas.microsoft.com/office/drawing/2014/main" id="{421FFC08-FE31-4A95-B2F5-68A06B97A97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8" name="Freeform 33">
              <a:extLst>
                <a:ext uri="{FF2B5EF4-FFF2-40B4-BE49-F238E27FC236}">
                  <a16:creationId xmlns:a16="http://schemas.microsoft.com/office/drawing/2014/main" id="{2422EB91-1B28-4E12-A747-0ACA5D9E288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9" name="Freeform 34">
              <a:extLst>
                <a:ext uri="{FF2B5EF4-FFF2-40B4-BE49-F238E27FC236}">
                  <a16:creationId xmlns:a16="http://schemas.microsoft.com/office/drawing/2014/main" id="{6077349A-7224-44B1-9F3A-E1BDCB43BD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0" name="Freeform 35">
              <a:extLst>
                <a:ext uri="{FF2B5EF4-FFF2-40B4-BE49-F238E27FC236}">
                  <a16:creationId xmlns:a16="http://schemas.microsoft.com/office/drawing/2014/main" id="{A05A2443-1E41-4A29-927D-4C9D7FA841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1" name="Freeform 36">
              <a:extLst>
                <a:ext uri="{FF2B5EF4-FFF2-40B4-BE49-F238E27FC236}">
                  <a16:creationId xmlns:a16="http://schemas.microsoft.com/office/drawing/2014/main" id="{849DD9E0-80A6-4A4C-91DD-CF69D1C3372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2" name="Freeform 37">
              <a:extLst>
                <a:ext uri="{FF2B5EF4-FFF2-40B4-BE49-F238E27FC236}">
                  <a16:creationId xmlns:a16="http://schemas.microsoft.com/office/drawing/2014/main" id="{04A5B2BC-E2EA-4553-8199-C4F3B86D88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3" name="Freeform 38">
              <a:extLst>
                <a:ext uri="{FF2B5EF4-FFF2-40B4-BE49-F238E27FC236}">
                  <a16:creationId xmlns:a16="http://schemas.microsoft.com/office/drawing/2014/main" id="{69AA136B-030C-4644-821E-3247A1841B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15" name="Rectangle 214">
            <a:extLst>
              <a:ext uri="{FF2B5EF4-FFF2-40B4-BE49-F238E27FC236}">
                <a16:creationId xmlns:a16="http://schemas.microsoft.com/office/drawing/2014/main" id="{9DEDD006-D91C-4989-B39C-EEEA43F868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7" name="Freeform 33">
            <a:extLst>
              <a:ext uri="{FF2B5EF4-FFF2-40B4-BE49-F238E27FC236}">
                <a16:creationId xmlns:a16="http://schemas.microsoft.com/office/drawing/2014/main" id="{35EF7FFE-55CC-444E-A630-F40A5C9C5C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trzałka: w prawo z wcięciem 3">
            <a:extLst>
              <a:ext uri="{FF2B5EF4-FFF2-40B4-BE49-F238E27FC236}">
                <a16:creationId xmlns:a16="http://schemas.microsoft.com/office/drawing/2014/main" id="{550090CC-9AFD-43EE-95C7-8A60AB06BA20}"/>
              </a:ext>
            </a:extLst>
          </p:cNvPr>
          <p:cNvSpPr/>
          <p:nvPr/>
        </p:nvSpPr>
        <p:spPr>
          <a:xfrm flipV="1">
            <a:off x="3494658" y="3867993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trzałka: w prawo z wcięciem 4">
            <a:extLst>
              <a:ext uri="{FF2B5EF4-FFF2-40B4-BE49-F238E27FC236}">
                <a16:creationId xmlns:a16="http://schemas.microsoft.com/office/drawing/2014/main" id="{6061ED6A-480D-4116-9BBB-D522E67BB1F7}"/>
              </a:ext>
            </a:extLst>
          </p:cNvPr>
          <p:cNvSpPr/>
          <p:nvPr/>
        </p:nvSpPr>
        <p:spPr>
          <a:xfrm flipV="1">
            <a:off x="3018391" y="4737305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: w prawo z wcięciem 5">
            <a:extLst>
              <a:ext uri="{FF2B5EF4-FFF2-40B4-BE49-F238E27FC236}">
                <a16:creationId xmlns:a16="http://schemas.microsoft.com/office/drawing/2014/main" id="{572BA021-0B0D-4ADA-8AF6-EAAE8D06438C}"/>
              </a:ext>
            </a:extLst>
          </p:cNvPr>
          <p:cNvSpPr/>
          <p:nvPr/>
        </p:nvSpPr>
        <p:spPr>
          <a:xfrm flipV="1">
            <a:off x="3325021" y="5506259"/>
            <a:ext cx="189668" cy="1397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8">
            <a:extLst>
              <a:ext uri="{FF2B5EF4-FFF2-40B4-BE49-F238E27FC236}">
                <a16:creationId xmlns:a16="http://schemas.microsoft.com/office/drawing/2014/main" id="{AD4210A8-1D2A-478D-960B-A4A5F3ACD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23" y="45281"/>
            <a:ext cx="2184178" cy="243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4581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72</TotalTime>
  <Words>320</Words>
  <Application>Microsoft Office PowerPoint</Application>
  <PresentationFormat>Pokaz na ekranie (4:3)</PresentationFormat>
  <Paragraphs>11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5" baseType="lpstr">
      <vt:lpstr>Arial</vt:lpstr>
      <vt:lpstr>Calibri Light</vt:lpstr>
      <vt:lpstr>Century Gothic</vt:lpstr>
      <vt:lpstr>Kigelia</vt:lpstr>
      <vt:lpstr>Kokila</vt:lpstr>
      <vt:lpstr>STXihei</vt:lpstr>
      <vt:lpstr>Vijaya</vt:lpstr>
      <vt:lpstr>Wingdings 3</vt:lpstr>
      <vt:lpstr>Wisp</vt:lpstr>
      <vt:lpstr>Witamy w Oddziale Przedszkolnym  w Szkole Podstawowej nr 387  im. Szarych Szeregów w Warszawie</vt:lpstr>
      <vt:lpstr>uczymy się j. angielskiego w ramach programu "Wolski poliglota"   mamy zajęcia rytmik i gimnastyki korekcyjnej  mamy matematykę dla smyka  mamy zajęcia z informatyki i rozwijające kreatywność  odwiedzamy kina, teatry, muzea  uczestniczymy w programie „zdrowa kanapka”  dla każdego dziecka  otrzymujemy komplet materiałów  plastycznych na „dzień dobry” w szkole </vt:lpstr>
      <vt:lpstr>Prezentacja programu PowerPoint</vt:lpstr>
      <vt:lpstr>     Nasza przestrzeń to:  sale dostosowane do potrzeb maluszków wyposażone w sprzęt multimedialny  sportowo-rekreacyjny kompleks boisk wraz z placem zabaw i 2 salami gimnastycznymi  oddzielne szatnie dla najmłodszych dzieci   stołówka - a w niej pyszne  i zdrowe posiłki przygotowywane na miejscu    </vt:lpstr>
      <vt:lpstr>                 Rodzicom i dzieciom oferujemy:   możliwość aktywnego uczestnictwa w życiu klasy i szkoły  indywidualne wsparcie w rozwiązywaniu problemów edukacyjnych i wychowawczych  opiekę pedagoga, psychologa, logopedy  osiąganie sukcesów na najwyższych szczeblach  czteroletni cykl wychowawczy z tym samym nauczycielem  możliwość realizacji pomysłów w licznych programach, projektach, akcjach charytatywnych, konkursach   </vt:lpstr>
      <vt:lpstr>Chcesz wiedzieć więcej,  skontaktuj się z nami:  Szkoła Podstawowa nr 387 im. Szarych Szeregów  ul. Marcina Kasprzaka 1/3 01-211 Warszawa  tel./fax (022) 632 23 17     @    sp387@edu.um.warszawa.pl   www: sp387.edupage.org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Wałszawska Syłenka</dc:creator>
  <cp:lastModifiedBy>Kulmatycka Jolanta</cp:lastModifiedBy>
  <cp:revision>298</cp:revision>
  <dcterms:modified xsi:type="dcterms:W3CDTF">2021-12-30T11:41:11Z</dcterms:modified>
</cp:coreProperties>
</file>