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9" r:id="rId4"/>
    <p:sldId id="270" r:id="rId5"/>
    <p:sldId id="272" r:id="rId6"/>
    <p:sldId id="277" r:id="rId7"/>
    <p:sldId id="276" r:id="rId8"/>
    <p:sldId id="266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yrektor" initials="D" lastIdx="1" clrIdx="0">
    <p:extLst>
      <p:ext uri="{19B8F6BF-5375-455C-9EA6-DF929625EA0E}">
        <p15:presenceInfo xmlns:p15="http://schemas.microsoft.com/office/powerpoint/2012/main" userId="Dyrek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7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16T09:58:21.665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3A608F-A1E8-4FC0-9563-2587C75038F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58848B4-2C36-4E00-B25D-76A0133AFBFA}">
      <dgm:prSet/>
      <dgm:spPr/>
      <dgm:t>
        <a:bodyPr/>
        <a:lstStyle/>
        <a:p>
          <a:r>
            <a:rPr lang="pl-PL" dirty="0"/>
            <a:t>2 razy w tygodniu zajęcia z języka angielskiego w ramach programu „Wolski poliglota”</a:t>
          </a:r>
          <a:endParaRPr lang="en-US" dirty="0"/>
        </a:p>
      </dgm:t>
    </dgm:pt>
    <dgm:pt modelId="{110EE706-4812-4A03-826D-C33A4DA44EFA}" type="parTrans" cxnId="{4AB501BF-81C9-4369-BCE2-5FFD5BE3E9E7}">
      <dgm:prSet/>
      <dgm:spPr/>
      <dgm:t>
        <a:bodyPr/>
        <a:lstStyle/>
        <a:p>
          <a:endParaRPr lang="en-US"/>
        </a:p>
      </dgm:t>
    </dgm:pt>
    <dgm:pt modelId="{1BC84E6D-6D0F-44F2-8325-500C40963437}" type="sibTrans" cxnId="{4AB501BF-81C9-4369-BCE2-5FFD5BE3E9E7}">
      <dgm:prSet/>
      <dgm:spPr/>
      <dgm:t>
        <a:bodyPr/>
        <a:lstStyle/>
        <a:p>
          <a:endParaRPr lang="en-US"/>
        </a:p>
      </dgm:t>
    </dgm:pt>
    <dgm:pt modelId="{41EC0BEF-B244-4C05-9F7B-457E26A8E17D}">
      <dgm:prSet/>
      <dgm:spPr/>
      <dgm:t>
        <a:bodyPr/>
        <a:lstStyle/>
        <a:p>
          <a:r>
            <a:rPr lang="pl-PL" dirty="0"/>
            <a:t>Raz w tygodniu – „Informatyka dla smyka”</a:t>
          </a:r>
          <a:endParaRPr lang="en-US" dirty="0"/>
        </a:p>
      </dgm:t>
    </dgm:pt>
    <dgm:pt modelId="{AD643E55-CFAD-46B6-92BA-DE645224D1BD}" type="parTrans" cxnId="{D792B0A7-991E-46A0-99BA-C4F5689577A6}">
      <dgm:prSet/>
      <dgm:spPr/>
      <dgm:t>
        <a:bodyPr/>
        <a:lstStyle/>
        <a:p>
          <a:endParaRPr lang="en-US"/>
        </a:p>
      </dgm:t>
    </dgm:pt>
    <dgm:pt modelId="{3C32873F-F9C3-4A21-A26E-2E8D3153F433}" type="sibTrans" cxnId="{D792B0A7-991E-46A0-99BA-C4F5689577A6}">
      <dgm:prSet/>
      <dgm:spPr/>
      <dgm:t>
        <a:bodyPr/>
        <a:lstStyle/>
        <a:p>
          <a:endParaRPr lang="en-US"/>
        </a:p>
      </dgm:t>
    </dgm:pt>
    <dgm:pt modelId="{7E856929-0435-465C-928F-24EB5326BBED}">
      <dgm:prSet/>
      <dgm:spPr/>
      <dgm:t>
        <a:bodyPr/>
        <a:lstStyle/>
        <a:p>
          <a:r>
            <a:rPr lang="pl-PL"/>
            <a:t>Raz w tygodniu zajęcia wspierające kreatywność dziecka</a:t>
          </a:r>
          <a:endParaRPr lang="en-US"/>
        </a:p>
      </dgm:t>
    </dgm:pt>
    <dgm:pt modelId="{57409E5A-713A-4288-B33D-404377A86293}" type="parTrans" cxnId="{9F0295E8-74B8-409A-9CB3-D406318F1688}">
      <dgm:prSet/>
      <dgm:spPr/>
      <dgm:t>
        <a:bodyPr/>
        <a:lstStyle/>
        <a:p>
          <a:endParaRPr lang="en-US"/>
        </a:p>
      </dgm:t>
    </dgm:pt>
    <dgm:pt modelId="{FDC18194-3C72-40FD-9AF7-13BBB66A22D9}" type="sibTrans" cxnId="{9F0295E8-74B8-409A-9CB3-D406318F1688}">
      <dgm:prSet/>
      <dgm:spPr/>
      <dgm:t>
        <a:bodyPr/>
        <a:lstStyle/>
        <a:p>
          <a:endParaRPr lang="en-US"/>
        </a:p>
      </dgm:t>
    </dgm:pt>
    <dgm:pt modelId="{3338AEA5-5DEC-40EF-93A7-6A9C2D7A260C}">
      <dgm:prSet/>
      <dgm:spPr/>
      <dgm:t>
        <a:bodyPr/>
        <a:lstStyle/>
        <a:p>
          <a:r>
            <a:rPr lang="pl-PL"/>
            <a:t>Program „zdrowa kanapka”- w okresie zimowym</a:t>
          </a:r>
          <a:endParaRPr lang="en-US"/>
        </a:p>
      </dgm:t>
    </dgm:pt>
    <dgm:pt modelId="{FD7CA30F-6131-47BF-BE2D-48D2AB6CF22C}" type="parTrans" cxnId="{03C25A7C-E2D2-43C6-967D-F7C948203ECC}">
      <dgm:prSet/>
      <dgm:spPr/>
      <dgm:t>
        <a:bodyPr/>
        <a:lstStyle/>
        <a:p>
          <a:endParaRPr lang="en-US"/>
        </a:p>
      </dgm:t>
    </dgm:pt>
    <dgm:pt modelId="{C348D15C-BC72-4C3C-A5BE-E29EE8E0CBC5}" type="sibTrans" cxnId="{03C25A7C-E2D2-43C6-967D-F7C948203ECC}">
      <dgm:prSet/>
      <dgm:spPr/>
      <dgm:t>
        <a:bodyPr/>
        <a:lstStyle/>
        <a:p>
          <a:endParaRPr lang="en-US"/>
        </a:p>
      </dgm:t>
    </dgm:pt>
    <dgm:pt modelId="{9AB9D1BD-C18E-4A56-90FB-E2D5B144E4B2}">
      <dgm:prSet/>
      <dgm:spPr/>
      <dgm:t>
        <a:bodyPr/>
        <a:lstStyle/>
        <a:p>
          <a:r>
            <a:rPr lang="pl-PL" dirty="0"/>
            <a:t>Komplet materiałów plastycznych i artykułów papierniczych na początku roku szkolnego</a:t>
          </a:r>
          <a:endParaRPr lang="en-US" dirty="0"/>
        </a:p>
      </dgm:t>
    </dgm:pt>
    <dgm:pt modelId="{05DD3334-6357-408C-B817-E3754E701EB4}" type="parTrans" cxnId="{27C959AA-40A9-404D-9CF9-2143FD60E376}">
      <dgm:prSet/>
      <dgm:spPr/>
      <dgm:t>
        <a:bodyPr/>
        <a:lstStyle/>
        <a:p>
          <a:endParaRPr lang="en-US"/>
        </a:p>
      </dgm:t>
    </dgm:pt>
    <dgm:pt modelId="{6A21A4D9-F916-4F8F-BF28-4EF1216B9C9E}" type="sibTrans" cxnId="{27C959AA-40A9-404D-9CF9-2143FD60E376}">
      <dgm:prSet/>
      <dgm:spPr/>
      <dgm:t>
        <a:bodyPr/>
        <a:lstStyle/>
        <a:p>
          <a:endParaRPr lang="en-US"/>
        </a:p>
      </dgm:t>
    </dgm:pt>
    <dgm:pt modelId="{2EFB771A-E8E7-4A5C-BD42-EC0339B630DF}">
      <dgm:prSet/>
      <dgm:spPr/>
      <dgm:t>
        <a:bodyPr/>
        <a:lstStyle/>
        <a:p>
          <a:r>
            <a:rPr lang="pl-PL" dirty="0"/>
            <a:t>2 razy w tygodniu zajęcia z rytmiki lub gimnastyki korekcyjnej</a:t>
          </a:r>
          <a:endParaRPr lang="en-US" dirty="0"/>
        </a:p>
      </dgm:t>
    </dgm:pt>
    <dgm:pt modelId="{8AFDFB49-B2DB-4F8A-AD19-F8D43A7330E9}" type="sibTrans" cxnId="{219E8CA9-B781-401D-A911-375AFFB31CF4}">
      <dgm:prSet/>
      <dgm:spPr/>
      <dgm:t>
        <a:bodyPr/>
        <a:lstStyle/>
        <a:p>
          <a:endParaRPr lang="en-US"/>
        </a:p>
      </dgm:t>
    </dgm:pt>
    <dgm:pt modelId="{66C9F1FD-1296-4A4E-AF31-D024CED62C03}" type="parTrans" cxnId="{219E8CA9-B781-401D-A911-375AFFB31CF4}">
      <dgm:prSet/>
      <dgm:spPr/>
      <dgm:t>
        <a:bodyPr/>
        <a:lstStyle/>
        <a:p>
          <a:endParaRPr lang="en-US"/>
        </a:p>
      </dgm:t>
    </dgm:pt>
    <dgm:pt modelId="{54E520EB-4DA0-46BB-8541-634FF22557E8}">
      <dgm:prSet/>
      <dgm:spPr/>
      <dgm:t>
        <a:bodyPr/>
        <a:lstStyle/>
        <a:p>
          <a:r>
            <a:rPr lang="pl-PL" dirty="0"/>
            <a:t> Pracownia u </a:t>
          </a:r>
          <a:r>
            <a:rPr lang="pl-PL" dirty="0" smtClean="0"/>
            <a:t>Hugona </a:t>
          </a:r>
          <a:r>
            <a:rPr lang="pl-PL" dirty="0"/>
            <a:t>– zajęcia dla dzieci w wieku 4 – 5 lat</a:t>
          </a:r>
        </a:p>
      </dgm:t>
    </dgm:pt>
    <dgm:pt modelId="{8DC71CDA-5E70-48AB-8858-FC4735FDD07B}" type="parTrans" cxnId="{1411222F-EFDB-4374-9BB5-DFA68E0EBA08}">
      <dgm:prSet/>
      <dgm:spPr/>
      <dgm:t>
        <a:bodyPr/>
        <a:lstStyle/>
        <a:p>
          <a:endParaRPr lang="pl-PL"/>
        </a:p>
      </dgm:t>
    </dgm:pt>
    <dgm:pt modelId="{D4F15B96-9D88-42AF-A422-AB4AFC4EC49E}" type="sibTrans" cxnId="{1411222F-EFDB-4374-9BB5-DFA68E0EBA08}">
      <dgm:prSet/>
      <dgm:spPr/>
      <dgm:t>
        <a:bodyPr/>
        <a:lstStyle/>
        <a:p>
          <a:endParaRPr lang="pl-PL"/>
        </a:p>
      </dgm:t>
    </dgm:pt>
    <dgm:pt modelId="{CCC006A3-685D-48D4-A52C-6882406EFEDA}">
      <dgm:prSet/>
      <dgm:spPr/>
      <dgm:t>
        <a:bodyPr/>
        <a:lstStyle/>
        <a:p>
          <a:r>
            <a:rPr lang="pl-PL"/>
            <a:t>Zajęcia </a:t>
          </a:r>
          <a:r>
            <a:rPr lang="pl-PL" dirty="0"/>
            <a:t>adaptacyjne dla przyszłych „</a:t>
          </a:r>
          <a:r>
            <a:rPr lang="pl-PL" dirty="0" err="1"/>
            <a:t>zerówkowiczów</a:t>
          </a:r>
          <a:r>
            <a:rPr lang="pl-PL" dirty="0"/>
            <a:t>”</a:t>
          </a:r>
          <a:endParaRPr lang="en-US" dirty="0"/>
        </a:p>
      </dgm:t>
    </dgm:pt>
    <dgm:pt modelId="{A8214CC6-DAF4-4D29-8AEE-6853F116417E}" type="parTrans" cxnId="{09DF41BC-E52D-4CD0-95FF-73A1CF68902E}">
      <dgm:prSet/>
      <dgm:spPr/>
      <dgm:t>
        <a:bodyPr/>
        <a:lstStyle/>
        <a:p>
          <a:endParaRPr lang="pl-PL"/>
        </a:p>
      </dgm:t>
    </dgm:pt>
    <dgm:pt modelId="{FD5F8DE5-19AC-428E-930C-E1E4038C8289}" type="sibTrans" cxnId="{09DF41BC-E52D-4CD0-95FF-73A1CF68902E}">
      <dgm:prSet/>
      <dgm:spPr/>
      <dgm:t>
        <a:bodyPr/>
        <a:lstStyle/>
        <a:p>
          <a:endParaRPr lang="pl-PL"/>
        </a:p>
      </dgm:t>
    </dgm:pt>
    <dgm:pt modelId="{78251915-0F84-4A1E-ADB2-19663380CBE8}" type="pres">
      <dgm:prSet presAssocID="{963A608F-A1E8-4FC0-9563-2587C75038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FFDD8C9-24B5-40F6-A7BB-6246650EEC83}" type="pres">
      <dgm:prSet presAssocID="{E58848B4-2C36-4E00-B25D-76A0133AFBFA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306842C-AD95-42B1-A763-E7017FEE8E4B}" type="pres">
      <dgm:prSet presAssocID="{1BC84E6D-6D0F-44F2-8325-500C40963437}" presName="spacer" presStyleCnt="0"/>
      <dgm:spPr/>
    </dgm:pt>
    <dgm:pt modelId="{B5AF1B8B-48D4-44B2-A5D3-0492D3B42863}" type="pres">
      <dgm:prSet presAssocID="{2EFB771A-E8E7-4A5C-BD42-EC0339B630DF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9531737-2A93-434A-8224-E29D47EF4581}" type="pres">
      <dgm:prSet presAssocID="{8AFDFB49-B2DB-4F8A-AD19-F8D43A7330E9}" presName="spacer" presStyleCnt="0"/>
      <dgm:spPr/>
    </dgm:pt>
    <dgm:pt modelId="{85DA8F09-DA16-478D-87DB-10CB0681D5F9}" type="pres">
      <dgm:prSet presAssocID="{41EC0BEF-B244-4C05-9F7B-457E26A8E17D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8230F-048A-476F-930F-FBB58B934DA6}" type="pres">
      <dgm:prSet presAssocID="{3C32873F-F9C3-4A21-A26E-2E8D3153F433}" presName="spacer" presStyleCnt="0"/>
      <dgm:spPr/>
    </dgm:pt>
    <dgm:pt modelId="{68E430A9-B75B-47D6-BD89-DF31C96531E0}" type="pres">
      <dgm:prSet presAssocID="{7E856929-0435-465C-928F-24EB5326BBED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BB73DDF-7965-4ED7-BAEA-3C23A6CD850D}" type="pres">
      <dgm:prSet presAssocID="{FDC18194-3C72-40FD-9AF7-13BBB66A22D9}" presName="spacer" presStyleCnt="0"/>
      <dgm:spPr/>
    </dgm:pt>
    <dgm:pt modelId="{FFDEAD80-837E-4929-B816-31A83CF5F76B}" type="pres">
      <dgm:prSet presAssocID="{3338AEA5-5DEC-40EF-93A7-6A9C2D7A260C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0D8B72A-5B96-4519-9B8C-8178CF170FD9}" type="pres">
      <dgm:prSet presAssocID="{C348D15C-BC72-4C3C-A5BE-E29EE8E0CBC5}" presName="spacer" presStyleCnt="0"/>
      <dgm:spPr/>
    </dgm:pt>
    <dgm:pt modelId="{2513243F-A9C7-4763-ACB6-FE2003FDB914}" type="pres">
      <dgm:prSet presAssocID="{9AB9D1BD-C18E-4A56-90FB-E2D5B144E4B2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2F1DF56-97E5-4697-A287-C190884C37B5}" type="pres">
      <dgm:prSet presAssocID="{6A21A4D9-F916-4F8F-BF28-4EF1216B9C9E}" presName="spacer" presStyleCnt="0"/>
      <dgm:spPr/>
    </dgm:pt>
    <dgm:pt modelId="{DD67EE5B-D42E-4E64-9BBA-E5D9933FD171}" type="pres">
      <dgm:prSet presAssocID="{54E520EB-4DA0-46BB-8541-634FF22557E8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8C7356-C866-4C0B-A2B4-44FC243DD354}" type="pres">
      <dgm:prSet presAssocID="{D4F15B96-9D88-42AF-A422-AB4AFC4EC49E}" presName="spacer" presStyleCnt="0"/>
      <dgm:spPr/>
    </dgm:pt>
    <dgm:pt modelId="{C359595F-ADD6-4704-84F3-E8094F90D99F}" type="pres">
      <dgm:prSet presAssocID="{CCC006A3-685D-48D4-A52C-6882406EFEDA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411222F-EFDB-4374-9BB5-DFA68E0EBA08}" srcId="{963A608F-A1E8-4FC0-9563-2587C75038FF}" destId="{54E520EB-4DA0-46BB-8541-634FF22557E8}" srcOrd="6" destOrd="0" parTransId="{8DC71CDA-5E70-48AB-8858-FC4735FDD07B}" sibTransId="{D4F15B96-9D88-42AF-A422-AB4AFC4EC49E}"/>
    <dgm:cxn modelId="{65FC208A-7DA3-4C64-B6F5-EE3A16B92E45}" type="presOf" srcId="{9AB9D1BD-C18E-4A56-90FB-E2D5B144E4B2}" destId="{2513243F-A9C7-4763-ACB6-FE2003FDB914}" srcOrd="0" destOrd="0" presId="urn:microsoft.com/office/officeart/2005/8/layout/vList2"/>
    <dgm:cxn modelId="{D792B0A7-991E-46A0-99BA-C4F5689577A6}" srcId="{963A608F-A1E8-4FC0-9563-2587C75038FF}" destId="{41EC0BEF-B244-4C05-9F7B-457E26A8E17D}" srcOrd="2" destOrd="0" parTransId="{AD643E55-CFAD-46B6-92BA-DE645224D1BD}" sibTransId="{3C32873F-F9C3-4A21-A26E-2E8D3153F433}"/>
    <dgm:cxn modelId="{9F0295E8-74B8-409A-9CB3-D406318F1688}" srcId="{963A608F-A1E8-4FC0-9563-2587C75038FF}" destId="{7E856929-0435-465C-928F-24EB5326BBED}" srcOrd="3" destOrd="0" parTransId="{57409E5A-713A-4288-B33D-404377A86293}" sibTransId="{FDC18194-3C72-40FD-9AF7-13BBB66A22D9}"/>
    <dgm:cxn modelId="{E7B46940-69B8-4DDF-B62E-ABC44886BC44}" type="presOf" srcId="{7E856929-0435-465C-928F-24EB5326BBED}" destId="{68E430A9-B75B-47D6-BD89-DF31C96531E0}" srcOrd="0" destOrd="0" presId="urn:microsoft.com/office/officeart/2005/8/layout/vList2"/>
    <dgm:cxn modelId="{4AB501BF-81C9-4369-BCE2-5FFD5BE3E9E7}" srcId="{963A608F-A1E8-4FC0-9563-2587C75038FF}" destId="{E58848B4-2C36-4E00-B25D-76A0133AFBFA}" srcOrd="0" destOrd="0" parTransId="{110EE706-4812-4A03-826D-C33A4DA44EFA}" sibTransId="{1BC84E6D-6D0F-44F2-8325-500C40963437}"/>
    <dgm:cxn modelId="{834293A9-2CBF-4A1B-93F5-108E1DBCED6C}" type="presOf" srcId="{CCC006A3-685D-48D4-A52C-6882406EFEDA}" destId="{C359595F-ADD6-4704-84F3-E8094F90D99F}" srcOrd="0" destOrd="0" presId="urn:microsoft.com/office/officeart/2005/8/layout/vList2"/>
    <dgm:cxn modelId="{F1C4D4F2-EE97-4102-B299-8F651AA38DF2}" type="presOf" srcId="{2EFB771A-E8E7-4A5C-BD42-EC0339B630DF}" destId="{B5AF1B8B-48D4-44B2-A5D3-0492D3B42863}" srcOrd="0" destOrd="0" presId="urn:microsoft.com/office/officeart/2005/8/layout/vList2"/>
    <dgm:cxn modelId="{03C25A7C-E2D2-43C6-967D-F7C948203ECC}" srcId="{963A608F-A1E8-4FC0-9563-2587C75038FF}" destId="{3338AEA5-5DEC-40EF-93A7-6A9C2D7A260C}" srcOrd="4" destOrd="0" parTransId="{FD7CA30F-6131-47BF-BE2D-48D2AB6CF22C}" sibTransId="{C348D15C-BC72-4C3C-A5BE-E29EE8E0CBC5}"/>
    <dgm:cxn modelId="{0C69F583-04E9-4B54-8B88-5F93F38C8F99}" type="presOf" srcId="{41EC0BEF-B244-4C05-9F7B-457E26A8E17D}" destId="{85DA8F09-DA16-478D-87DB-10CB0681D5F9}" srcOrd="0" destOrd="0" presId="urn:microsoft.com/office/officeart/2005/8/layout/vList2"/>
    <dgm:cxn modelId="{54DC697A-2C03-4152-9D85-B4824751CDAF}" type="presOf" srcId="{E58848B4-2C36-4E00-B25D-76A0133AFBFA}" destId="{7FFDD8C9-24B5-40F6-A7BB-6246650EEC83}" srcOrd="0" destOrd="0" presId="urn:microsoft.com/office/officeart/2005/8/layout/vList2"/>
    <dgm:cxn modelId="{57ACA9CB-1370-4D2E-9581-5CD1675637FA}" type="presOf" srcId="{963A608F-A1E8-4FC0-9563-2587C75038FF}" destId="{78251915-0F84-4A1E-ADB2-19663380CBE8}" srcOrd="0" destOrd="0" presId="urn:microsoft.com/office/officeart/2005/8/layout/vList2"/>
    <dgm:cxn modelId="{09DF41BC-E52D-4CD0-95FF-73A1CF68902E}" srcId="{963A608F-A1E8-4FC0-9563-2587C75038FF}" destId="{CCC006A3-685D-48D4-A52C-6882406EFEDA}" srcOrd="7" destOrd="0" parTransId="{A8214CC6-DAF4-4D29-8AEE-6853F116417E}" sibTransId="{FD5F8DE5-19AC-428E-930C-E1E4038C8289}"/>
    <dgm:cxn modelId="{E1C70BE6-13D3-481A-BAB7-BCB8E983443B}" type="presOf" srcId="{54E520EB-4DA0-46BB-8541-634FF22557E8}" destId="{DD67EE5B-D42E-4E64-9BBA-E5D9933FD171}" srcOrd="0" destOrd="0" presId="urn:microsoft.com/office/officeart/2005/8/layout/vList2"/>
    <dgm:cxn modelId="{27C959AA-40A9-404D-9CF9-2143FD60E376}" srcId="{963A608F-A1E8-4FC0-9563-2587C75038FF}" destId="{9AB9D1BD-C18E-4A56-90FB-E2D5B144E4B2}" srcOrd="5" destOrd="0" parTransId="{05DD3334-6357-408C-B817-E3754E701EB4}" sibTransId="{6A21A4D9-F916-4F8F-BF28-4EF1216B9C9E}"/>
    <dgm:cxn modelId="{891489D5-DA85-4ECC-AFFC-EAF8ADBD98F5}" type="presOf" srcId="{3338AEA5-5DEC-40EF-93A7-6A9C2D7A260C}" destId="{FFDEAD80-837E-4929-B816-31A83CF5F76B}" srcOrd="0" destOrd="0" presId="urn:microsoft.com/office/officeart/2005/8/layout/vList2"/>
    <dgm:cxn modelId="{219E8CA9-B781-401D-A911-375AFFB31CF4}" srcId="{963A608F-A1E8-4FC0-9563-2587C75038FF}" destId="{2EFB771A-E8E7-4A5C-BD42-EC0339B630DF}" srcOrd="1" destOrd="0" parTransId="{66C9F1FD-1296-4A4E-AF31-D024CED62C03}" sibTransId="{8AFDFB49-B2DB-4F8A-AD19-F8D43A7330E9}"/>
    <dgm:cxn modelId="{0339D9CE-3141-42E3-B74C-C45A0A1F9C9E}" type="presParOf" srcId="{78251915-0F84-4A1E-ADB2-19663380CBE8}" destId="{7FFDD8C9-24B5-40F6-A7BB-6246650EEC83}" srcOrd="0" destOrd="0" presId="urn:microsoft.com/office/officeart/2005/8/layout/vList2"/>
    <dgm:cxn modelId="{F5AAB958-C22C-4755-AA33-FDA8E7AA0EC5}" type="presParOf" srcId="{78251915-0F84-4A1E-ADB2-19663380CBE8}" destId="{C306842C-AD95-42B1-A763-E7017FEE8E4B}" srcOrd="1" destOrd="0" presId="urn:microsoft.com/office/officeart/2005/8/layout/vList2"/>
    <dgm:cxn modelId="{A01E157C-3072-4320-AE69-FE409C5EBFA2}" type="presParOf" srcId="{78251915-0F84-4A1E-ADB2-19663380CBE8}" destId="{B5AF1B8B-48D4-44B2-A5D3-0492D3B42863}" srcOrd="2" destOrd="0" presId="urn:microsoft.com/office/officeart/2005/8/layout/vList2"/>
    <dgm:cxn modelId="{CCBFBADD-EC13-42DA-A318-E4F499707263}" type="presParOf" srcId="{78251915-0F84-4A1E-ADB2-19663380CBE8}" destId="{59531737-2A93-434A-8224-E29D47EF4581}" srcOrd="3" destOrd="0" presId="urn:microsoft.com/office/officeart/2005/8/layout/vList2"/>
    <dgm:cxn modelId="{42FD3332-6627-4972-9FD8-F061B7226135}" type="presParOf" srcId="{78251915-0F84-4A1E-ADB2-19663380CBE8}" destId="{85DA8F09-DA16-478D-87DB-10CB0681D5F9}" srcOrd="4" destOrd="0" presId="urn:microsoft.com/office/officeart/2005/8/layout/vList2"/>
    <dgm:cxn modelId="{AAE58FE5-D9FB-4FD8-87F6-0C3B11B47D9C}" type="presParOf" srcId="{78251915-0F84-4A1E-ADB2-19663380CBE8}" destId="{C2F8230F-048A-476F-930F-FBB58B934DA6}" srcOrd="5" destOrd="0" presId="urn:microsoft.com/office/officeart/2005/8/layout/vList2"/>
    <dgm:cxn modelId="{53AF1F67-3A26-4408-B337-C28CB9F46402}" type="presParOf" srcId="{78251915-0F84-4A1E-ADB2-19663380CBE8}" destId="{68E430A9-B75B-47D6-BD89-DF31C96531E0}" srcOrd="6" destOrd="0" presId="urn:microsoft.com/office/officeart/2005/8/layout/vList2"/>
    <dgm:cxn modelId="{D5C5D8AF-6C9E-47CD-8D14-C5C48F6DE1C2}" type="presParOf" srcId="{78251915-0F84-4A1E-ADB2-19663380CBE8}" destId="{0BB73DDF-7965-4ED7-BAEA-3C23A6CD850D}" srcOrd="7" destOrd="0" presId="urn:microsoft.com/office/officeart/2005/8/layout/vList2"/>
    <dgm:cxn modelId="{D0D7211D-52BB-4029-B4C1-56553E3B6FF4}" type="presParOf" srcId="{78251915-0F84-4A1E-ADB2-19663380CBE8}" destId="{FFDEAD80-837E-4929-B816-31A83CF5F76B}" srcOrd="8" destOrd="0" presId="urn:microsoft.com/office/officeart/2005/8/layout/vList2"/>
    <dgm:cxn modelId="{2D495EA5-847A-4352-BE83-B50DFD37D0F8}" type="presParOf" srcId="{78251915-0F84-4A1E-ADB2-19663380CBE8}" destId="{D0D8B72A-5B96-4519-9B8C-8178CF170FD9}" srcOrd="9" destOrd="0" presId="urn:microsoft.com/office/officeart/2005/8/layout/vList2"/>
    <dgm:cxn modelId="{EE1530A9-0D7A-451F-9DD4-7808F4B6738C}" type="presParOf" srcId="{78251915-0F84-4A1E-ADB2-19663380CBE8}" destId="{2513243F-A9C7-4763-ACB6-FE2003FDB914}" srcOrd="10" destOrd="0" presId="urn:microsoft.com/office/officeart/2005/8/layout/vList2"/>
    <dgm:cxn modelId="{ABC24A00-DC13-4317-8B15-99EF241CF37E}" type="presParOf" srcId="{78251915-0F84-4A1E-ADB2-19663380CBE8}" destId="{82F1DF56-97E5-4697-A287-C190884C37B5}" srcOrd="11" destOrd="0" presId="urn:microsoft.com/office/officeart/2005/8/layout/vList2"/>
    <dgm:cxn modelId="{BA30CBD9-BF85-4A12-B3EC-84175D92C943}" type="presParOf" srcId="{78251915-0F84-4A1E-ADB2-19663380CBE8}" destId="{DD67EE5B-D42E-4E64-9BBA-E5D9933FD171}" srcOrd="12" destOrd="0" presId="urn:microsoft.com/office/officeart/2005/8/layout/vList2"/>
    <dgm:cxn modelId="{6D5771F7-0961-446E-A785-68FB057E7955}" type="presParOf" srcId="{78251915-0F84-4A1E-ADB2-19663380CBE8}" destId="{7B8C7356-C866-4C0B-A2B4-44FC243DD354}" srcOrd="13" destOrd="0" presId="urn:microsoft.com/office/officeart/2005/8/layout/vList2"/>
    <dgm:cxn modelId="{4F5546DC-B53F-40AC-B643-BAA2DFA685FB}" type="presParOf" srcId="{78251915-0F84-4A1E-ADB2-19663380CBE8}" destId="{C359595F-ADD6-4704-84F3-E8094F90D99F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DD8C9-24B5-40F6-A7BB-6246650EEC83}">
      <dsp:nvSpPr>
        <dsp:cNvPr id="0" name=""/>
        <dsp:cNvSpPr/>
      </dsp:nvSpPr>
      <dsp:spPr>
        <a:xfrm>
          <a:off x="0" y="147469"/>
          <a:ext cx="5309181" cy="6364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/>
            <a:t>2 razy w tygodniu zajęcia z języka angielskiego w ramach programu „Wolski poliglota”</a:t>
          </a:r>
          <a:endParaRPr lang="en-US" sz="1600" kern="1200" dirty="0"/>
        </a:p>
      </dsp:txBody>
      <dsp:txXfrm>
        <a:off x="31070" y="178539"/>
        <a:ext cx="5247041" cy="574340"/>
      </dsp:txXfrm>
    </dsp:sp>
    <dsp:sp modelId="{B5AF1B8B-48D4-44B2-A5D3-0492D3B42863}">
      <dsp:nvSpPr>
        <dsp:cNvPr id="0" name=""/>
        <dsp:cNvSpPr/>
      </dsp:nvSpPr>
      <dsp:spPr>
        <a:xfrm>
          <a:off x="0" y="830029"/>
          <a:ext cx="5309181" cy="636480"/>
        </a:xfrm>
        <a:prstGeom prst="roundRect">
          <a:avLst/>
        </a:prstGeom>
        <a:solidFill>
          <a:schemeClr val="accent5">
            <a:hueOff val="-1050478"/>
            <a:satOff val="-1461"/>
            <a:lumOff val="-5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/>
            <a:t>2 razy w tygodniu zajęcia z rytmiki lub gimnastyki korekcyjnej</a:t>
          </a:r>
          <a:endParaRPr lang="en-US" sz="1600" kern="1200" dirty="0"/>
        </a:p>
      </dsp:txBody>
      <dsp:txXfrm>
        <a:off x="31070" y="861099"/>
        <a:ext cx="5247041" cy="574340"/>
      </dsp:txXfrm>
    </dsp:sp>
    <dsp:sp modelId="{85DA8F09-DA16-478D-87DB-10CB0681D5F9}">
      <dsp:nvSpPr>
        <dsp:cNvPr id="0" name=""/>
        <dsp:cNvSpPr/>
      </dsp:nvSpPr>
      <dsp:spPr>
        <a:xfrm>
          <a:off x="0" y="1512589"/>
          <a:ext cx="5309181" cy="636480"/>
        </a:xfrm>
        <a:prstGeom prst="roundRect">
          <a:avLst/>
        </a:prstGeom>
        <a:solidFill>
          <a:schemeClr val="accent5">
            <a:hueOff val="-2100956"/>
            <a:satOff val="-2922"/>
            <a:lumOff val="-11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/>
            <a:t>Raz w tygodniu – „Informatyka dla smyka”</a:t>
          </a:r>
          <a:endParaRPr lang="en-US" sz="1600" kern="1200" dirty="0"/>
        </a:p>
      </dsp:txBody>
      <dsp:txXfrm>
        <a:off x="31070" y="1543659"/>
        <a:ext cx="5247041" cy="574340"/>
      </dsp:txXfrm>
    </dsp:sp>
    <dsp:sp modelId="{68E430A9-B75B-47D6-BD89-DF31C96531E0}">
      <dsp:nvSpPr>
        <dsp:cNvPr id="0" name=""/>
        <dsp:cNvSpPr/>
      </dsp:nvSpPr>
      <dsp:spPr>
        <a:xfrm>
          <a:off x="0" y="2195149"/>
          <a:ext cx="5309181" cy="636480"/>
        </a:xfrm>
        <a:prstGeom prst="roundRect">
          <a:avLst/>
        </a:prstGeom>
        <a:solidFill>
          <a:schemeClr val="accent5">
            <a:hueOff val="-3151433"/>
            <a:satOff val="-4383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/>
            <a:t>Raz w tygodniu zajęcia wspierające kreatywność dziecka</a:t>
          </a:r>
          <a:endParaRPr lang="en-US" sz="1600" kern="1200"/>
        </a:p>
      </dsp:txBody>
      <dsp:txXfrm>
        <a:off x="31070" y="2226219"/>
        <a:ext cx="5247041" cy="574340"/>
      </dsp:txXfrm>
    </dsp:sp>
    <dsp:sp modelId="{FFDEAD80-837E-4929-B816-31A83CF5F76B}">
      <dsp:nvSpPr>
        <dsp:cNvPr id="0" name=""/>
        <dsp:cNvSpPr/>
      </dsp:nvSpPr>
      <dsp:spPr>
        <a:xfrm>
          <a:off x="0" y="2877709"/>
          <a:ext cx="5309181" cy="636480"/>
        </a:xfrm>
        <a:prstGeom prst="roundRect">
          <a:avLst/>
        </a:prstGeom>
        <a:solidFill>
          <a:schemeClr val="accent5">
            <a:hueOff val="-4201911"/>
            <a:satOff val="-5845"/>
            <a:lumOff val="-22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/>
            <a:t>Program „zdrowa kanapka”- w okresie zimowym</a:t>
          </a:r>
          <a:endParaRPr lang="en-US" sz="1600" kern="1200"/>
        </a:p>
      </dsp:txBody>
      <dsp:txXfrm>
        <a:off x="31070" y="2908779"/>
        <a:ext cx="5247041" cy="574340"/>
      </dsp:txXfrm>
    </dsp:sp>
    <dsp:sp modelId="{2513243F-A9C7-4763-ACB6-FE2003FDB914}">
      <dsp:nvSpPr>
        <dsp:cNvPr id="0" name=""/>
        <dsp:cNvSpPr/>
      </dsp:nvSpPr>
      <dsp:spPr>
        <a:xfrm>
          <a:off x="0" y="3560269"/>
          <a:ext cx="5309181" cy="636480"/>
        </a:xfrm>
        <a:prstGeom prst="roundRect">
          <a:avLst/>
        </a:prstGeom>
        <a:solidFill>
          <a:schemeClr val="accent5">
            <a:hueOff val="-5252389"/>
            <a:satOff val="-7306"/>
            <a:lumOff val="-28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/>
            <a:t>Komplet materiałów plastycznych i artykułów papierniczych na początku roku szkolnego</a:t>
          </a:r>
          <a:endParaRPr lang="en-US" sz="1600" kern="1200" dirty="0"/>
        </a:p>
      </dsp:txBody>
      <dsp:txXfrm>
        <a:off x="31070" y="3591339"/>
        <a:ext cx="5247041" cy="574340"/>
      </dsp:txXfrm>
    </dsp:sp>
    <dsp:sp modelId="{DD67EE5B-D42E-4E64-9BBA-E5D9933FD171}">
      <dsp:nvSpPr>
        <dsp:cNvPr id="0" name=""/>
        <dsp:cNvSpPr/>
      </dsp:nvSpPr>
      <dsp:spPr>
        <a:xfrm>
          <a:off x="0" y="4242829"/>
          <a:ext cx="5309181" cy="636480"/>
        </a:xfrm>
        <a:prstGeom prst="roundRect">
          <a:avLst/>
        </a:prstGeom>
        <a:solidFill>
          <a:schemeClr val="accent5">
            <a:hueOff val="-6302867"/>
            <a:satOff val="-8767"/>
            <a:lumOff val="-33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/>
            <a:t> Pracownia u </a:t>
          </a:r>
          <a:r>
            <a:rPr lang="pl-PL" sz="1600" kern="1200" dirty="0" smtClean="0"/>
            <a:t>Hugona </a:t>
          </a:r>
          <a:r>
            <a:rPr lang="pl-PL" sz="1600" kern="1200" dirty="0"/>
            <a:t>– zajęcia dla dzieci w wieku 4 – 5 lat</a:t>
          </a:r>
        </a:p>
      </dsp:txBody>
      <dsp:txXfrm>
        <a:off x="31070" y="4273899"/>
        <a:ext cx="5247041" cy="574340"/>
      </dsp:txXfrm>
    </dsp:sp>
    <dsp:sp modelId="{C359595F-ADD6-4704-84F3-E8094F90D99F}">
      <dsp:nvSpPr>
        <dsp:cNvPr id="0" name=""/>
        <dsp:cNvSpPr/>
      </dsp:nvSpPr>
      <dsp:spPr>
        <a:xfrm>
          <a:off x="0" y="4925389"/>
          <a:ext cx="5309181" cy="63648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/>
            <a:t>Zajęcia </a:t>
          </a:r>
          <a:r>
            <a:rPr lang="pl-PL" sz="1600" kern="1200" dirty="0"/>
            <a:t>adaptacyjne dla przyszłych „</a:t>
          </a:r>
          <a:r>
            <a:rPr lang="pl-PL" sz="1600" kern="1200" dirty="0" err="1"/>
            <a:t>zerówkowiczów</a:t>
          </a:r>
          <a:r>
            <a:rPr lang="pl-PL" sz="1600" kern="1200" dirty="0"/>
            <a:t>”</a:t>
          </a:r>
          <a:endParaRPr lang="en-US" sz="1600" kern="1200" dirty="0"/>
        </a:p>
      </dsp:txBody>
      <dsp:txXfrm>
        <a:off x="31070" y="4956459"/>
        <a:ext cx="5247041" cy="574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945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1525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023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732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0911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0955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179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3732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1152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62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2835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5F458-047E-48D6-AD8E-9610BBF11FAA}" type="datetimeFigureOut">
              <a:rPr lang="pl-PL" smtClean="0"/>
              <a:t>10.01.2022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B7722-EE72-43C7-B15D-89A8AABF87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853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9">
            <a:extLst>
              <a:ext uri="{FF2B5EF4-FFF2-40B4-BE49-F238E27FC236}">
                <a16:creationId xmlns:a16="http://schemas.microsoft.com/office/drawing/2014/main" xmlns="" id="{55666830-9A19-4E01-8505-D6C7F9AC5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3" r="3" b="20270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  <a:effectLst>
            <a:outerShdw blurRad="241300" dir="2700000" algn="tl" rotWithShape="0">
              <a:prstClr val="black">
                <a:alpha val="81000"/>
              </a:prstClr>
            </a:outerShdw>
          </a:effectLst>
        </p:spPr>
      </p:pic>
      <p:sp useBgFill="1">
        <p:nvSpPr>
          <p:cNvPr id="11" name="Freeform: Shape 11">
            <a:extLst>
              <a:ext uri="{FF2B5EF4-FFF2-40B4-BE49-F238E27FC236}">
                <a16:creationId xmlns:a16="http://schemas.microsoft.com/office/drawing/2014/main" xmlns="" id="{AE9FC877-7FB6-4D22-9988-35420644E2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3">
            <a:extLst>
              <a:ext uri="{FF2B5EF4-FFF2-40B4-BE49-F238E27FC236}">
                <a16:creationId xmlns:a16="http://schemas.microsoft.com/office/drawing/2014/main" xmlns="" id="{E41809D1-F12E-46BB-B804-5F209D325E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110495" cy="3204134"/>
          </a:xfrm>
        </p:spPr>
        <p:txBody>
          <a:bodyPr anchor="b">
            <a:normAutofit/>
          </a:bodyPr>
          <a:lstStyle/>
          <a:p>
            <a:r>
              <a:rPr lang="pl-PL" sz="3600" dirty="0" smtClean="0">
                <a:latin typeface="Garamond" panose="02020404030301010803" pitchFamily="18" charset="0"/>
              </a:rPr>
              <a:t>Szkoła Podstawowa </a:t>
            </a:r>
            <a:br>
              <a:rPr lang="pl-PL" sz="3600" dirty="0" smtClean="0">
                <a:latin typeface="Garamond" panose="02020404030301010803" pitchFamily="18" charset="0"/>
              </a:rPr>
            </a:br>
            <a:r>
              <a:rPr lang="pl-PL" sz="3600" dirty="0" smtClean="0">
                <a:latin typeface="Garamond" panose="02020404030301010803" pitchFamily="18" charset="0"/>
              </a:rPr>
              <a:t>nr 148 </a:t>
            </a:r>
            <a:br>
              <a:rPr lang="pl-PL" sz="3600" dirty="0" smtClean="0">
                <a:latin typeface="Garamond" panose="02020404030301010803" pitchFamily="18" charset="0"/>
              </a:rPr>
            </a:br>
            <a:r>
              <a:rPr lang="pl-PL" sz="3600" dirty="0" smtClean="0">
                <a:latin typeface="Garamond" panose="02020404030301010803" pitchFamily="18" charset="0"/>
              </a:rPr>
              <a:t>im. Hugona Kołłątaja </a:t>
            </a:r>
            <a:br>
              <a:rPr lang="pl-PL" sz="3600" dirty="0" smtClean="0">
                <a:latin typeface="Garamond" panose="02020404030301010803" pitchFamily="18" charset="0"/>
              </a:rPr>
            </a:br>
            <a:r>
              <a:rPr lang="pl-PL" sz="3600" dirty="0" smtClean="0">
                <a:latin typeface="Garamond" panose="02020404030301010803" pitchFamily="18" charset="0"/>
              </a:rPr>
              <a:t>w Warszawie</a:t>
            </a:r>
            <a:endParaRPr lang="pl-PL" sz="3600" dirty="0">
              <a:latin typeface="Garamond" panose="02020404030301010803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Autofit/>
          </a:bodyPr>
          <a:lstStyle/>
          <a:p>
            <a:r>
              <a:rPr lang="pl-PL" sz="2800" dirty="0" smtClean="0">
                <a:latin typeface="Garamond" panose="02020404030301010803" pitchFamily="18" charset="0"/>
              </a:rPr>
              <a:t>Wolski Bon Edukacyjny</a:t>
            </a:r>
            <a:endParaRPr lang="pl-PL" sz="2800" dirty="0">
              <a:latin typeface="Garamond" panose="02020404030301010803" pitchFamily="18" charset="0"/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63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9545" y="621792"/>
            <a:ext cx="5459224" cy="5504688"/>
          </a:xfrm>
        </p:spPr>
        <p:txBody>
          <a:bodyPr>
            <a:normAutofit/>
          </a:bodyPr>
          <a:lstStyle/>
          <a:p>
            <a:pPr algn="ctr"/>
            <a:r>
              <a:rPr lang="pl-PL" sz="4800" i="1" dirty="0"/>
              <a:t>Wolski Bon </a:t>
            </a:r>
            <a:r>
              <a:rPr lang="pl-PL" sz="4800" i="1" dirty="0">
                <a:cs typeface="Mongolian Baiti" panose="03000500000000000000" pitchFamily="66" charset="0"/>
              </a:rPr>
              <a:t>Edukacyjny</a:t>
            </a:r>
            <a:r>
              <a:rPr lang="pl-PL" sz="4800" i="1" dirty="0"/>
              <a:t> </a:t>
            </a:r>
            <a:r>
              <a:rPr lang="pl-PL" sz="4800" i="1" dirty="0" smtClean="0"/>
              <a:t/>
            </a:r>
            <a:br>
              <a:rPr lang="pl-PL" sz="4800" i="1" dirty="0" smtClean="0"/>
            </a:br>
            <a:r>
              <a:rPr lang="pl-PL" sz="4800" i="1" dirty="0" smtClean="0"/>
              <a:t>w </a:t>
            </a:r>
            <a:r>
              <a:rPr lang="pl-PL" sz="4800" i="1" dirty="0"/>
              <a:t>„Zerówkach</a:t>
            </a:r>
            <a:r>
              <a:rPr lang="pl-PL" sz="4800" i="1" dirty="0" smtClean="0"/>
              <a:t>”</a:t>
            </a:r>
            <a:r>
              <a:rPr lang="pl-PL" sz="4800" dirty="0"/>
              <a:t/>
            </a:r>
            <a:br>
              <a:rPr lang="pl-PL" sz="4800" dirty="0"/>
            </a:br>
            <a:r>
              <a:rPr lang="pl-PL" sz="4800" dirty="0"/>
              <a:t> </a:t>
            </a:r>
            <a:br>
              <a:rPr lang="pl-PL" sz="4800" dirty="0"/>
            </a:br>
            <a:r>
              <a:rPr lang="pl-PL" sz="4000" i="1" dirty="0"/>
              <a:t>Dodatkowa oferta </a:t>
            </a:r>
            <a:r>
              <a:rPr lang="pl-PL" sz="4000" i="1" dirty="0" smtClean="0"/>
              <a:t>dla oddziałów przedszkolnych </a:t>
            </a:r>
            <a:r>
              <a:rPr lang="pl-PL" sz="4000" i="1" dirty="0"/>
              <a:t>obejmuje:</a:t>
            </a:r>
          </a:p>
        </p:txBody>
      </p:sp>
      <p:graphicFrame>
        <p:nvGraphicFramePr>
          <p:cNvPr id="29" name="Symbol zastępczy zawartości 2">
            <a:extLst>
              <a:ext uri="{FF2B5EF4-FFF2-40B4-BE49-F238E27FC236}">
                <a16:creationId xmlns:a16="http://schemas.microsoft.com/office/drawing/2014/main" xmlns="" id="{9CA6C2D2-741D-4B54-8D6D-17DD89C5A0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051249"/>
              </p:ext>
            </p:extLst>
          </p:nvPr>
        </p:nvGraphicFramePr>
        <p:xfrm>
          <a:off x="6099047" y="621791"/>
          <a:ext cx="5309181" cy="5709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Rectangle 8">
            <a:extLst>
              <a:ext uri="{FF2B5EF4-FFF2-40B4-BE49-F238E27FC236}">
                <a16:creationId xmlns:a16="http://schemas.microsoft.com/office/drawing/2014/main" xmlns="" id="{2F56F8EA-3356-4455-9899-320874F6E4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6124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78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3ED6512-6858-4552-B699-9A97FE9A4E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038CB10-1F5C-4D54-9DF7-12586DE5B0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A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Zajęcia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z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gimnastyki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korekcyjnej</a:t>
            </a: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7" r="16071" b="1"/>
          <a:stretch/>
        </p:blipFill>
        <p:spPr>
          <a:xfrm>
            <a:off x="3942260" y="2454901"/>
            <a:ext cx="3442803" cy="4080255"/>
          </a:xfrm>
          <a:prstGeom prst="rect">
            <a:avLst/>
          </a:prstGeom>
        </p:spPr>
      </p:pic>
      <p:sp>
        <p:nvSpPr>
          <p:cNvPr id="6" name="Symbol zastępczy tekstu 5"/>
          <p:cNvSpPr>
            <a:spLocks noGrp="1"/>
          </p:cNvSpPr>
          <p:nvPr>
            <p:ph type="body" sz="half" idx="2"/>
          </p:nvPr>
        </p:nvSpPr>
        <p:spPr>
          <a:xfrm>
            <a:off x="7957973" y="763523"/>
            <a:ext cx="3511296" cy="53309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z="2400" dirty="0" smtClean="0">
                <a:solidFill>
                  <a:schemeClr val="bg1"/>
                </a:solidFill>
              </a:rPr>
              <a:t>Zajęcia z g</a:t>
            </a:r>
            <a:r>
              <a:rPr lang="en-US" sz="2400" dirty="0" err="1" smtClean="0">
                <a:solidFill>
                  <a:schemeClr val="bg1"/>
                </a:solidFill>
              </a:rPr>
              <a:t>imnastyk</a:t>
            </a:r>
            <a:r>
              <a:rPr lang="pl-PL" sz="2400" dirty="0">
                <a:solidFill>
                  <a:schemeClr val="bg1"/>
                </a:solidFill>
              </a:rPr>
              <a:t>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korekcyj</a:t>
            </a:r>
            <a:r>
              <a:rPr lang="pl-PL" sz="2400" dirty="0" err="1" smtClean="0">
                <a:solidFill>
                  <a:schemeClr val="bg1"/>
                </a:solidFill>
              </a:rPr>
              <a:t>nej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pl-PL" sz="2400" dirty="0" smtClean="0">
                <a:solidFill>
                  <a:schemeClr val="bg1"/>
                </a:solidFill>
              </a:rPr>
              <a:t>mają jak najlepiej służyć prawidłowemu </a:t>
            </a:r>
            <a:r>
              <a:rPr lang="pl-PL" sz="2400" dirty="0">
                <a:solidFill>
                  <a:schemeClr val="bg1"/>
                </a:solidFill>
              </a:rPr>
              <a:t>rozwojowi ucznia na każdym </a:t>
            </a:r>
            <a:r>
              <a:rPr lang="pl-PL" sz="2400" dirty="0" smtClean="0">
                <a:solidFill>
                  <a:schemeClr val="bg1"/>
                </a:solidFill>
              </a:rPr>
              <a:t> </a:t>
            </a:r>
            <a:r>
              <a:rPr lang="pl-PL" sz="2400" dirty="0">
                <a:solidFill>
                  <a:schemeClr val="bg1"/>
                </a:solidFill>
              </a:rPr>
              <a:t>etapie </a:t>
            </a:r>
            <a:r>
              <a:rPr lang="pl-PL" sz="2400" dirty="0" smtClean="0">
                <a:solidFill>
                  <a:schemeClr val="bg1"/>
                </a:solidFill>
              </a:rPr>
              <a:t>edukacyjnym.</a:t>
            </a:r>
            <a:r>
              <a:rPr lang="pl-PL" sz="2400" dirty="0"/>
              <a:t> </a:t>
            </a:r>
            <a:endParaRPr lang="pl-PL" sz="2400" dirty="0" smtClean="0"/>
          </a:p>
          <a:p>
            <a:r>
              <a:rPr lang="pl-PL" sz="2400" dirty="0" smtClean="0">
                <a:solidFill>
                  <a:schemeClr val="bg1"/>
                </a:solidFill>
              </a:rPr>
              <a:t>Połączenie </a:t>
            </a:r>
            <a:r>
              <a:rPr lang="pl-PL" sz="2400" dirty="0">
                <a:solidFill>
                  <a:schemeClr val="bg1"/>
                </a:solidFill>
              </a:rPr>
              <a:t>formy zabawowej z zadaniową formą ćwiczeń szybciej przynosi oczekiwane </a:t>
            </a:r>
            <a:r>
              <a:rPr lang="pl-PL" sz="2400" dirty="0" smtClean="0">
                <a:solidFill>
                  <a:schemeClr val="bg1"/>
                </a:solidFill>
              </a:rPr>
              <a:t>efekty korekcyjne.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3"/>
          <a:stretch/>
        </p:blipFill>
        <p:spPr>
          <a:xfrm rot="5400000">
            <a:off x="8819" y="2773629"/>
            <a:ext cx="4080254" cy="3442801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296" y="5157342"/>
            <a:ext cx="2613735" cy="123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8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6D731904-7733-45B0-902C-289497204C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xmlns="" id="{504E6397-35D7-4AEC-9DA9-B7F6B12B88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1559" y="4440602"/>
            <a:ext cx="3827543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„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Informatyka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dla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Smyka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”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" r="1" b="1"/>
          <a:stretch/>
        </p:blipFill>
        <p:spPr>
          <a:xfrm>
            <a:off x="6470542" y="11"/>
            <a:ext cx="5020697" cy="2758688"/>
          </a:xfrm>
          <a:prstGeom prst="rect">
            <a:avLst/>
          </a:prstGeo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349240" y="4440602"/>
            <a:ext cx="6007608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z="1800" dirty="0"/>
              <a:t>Podczas </a:t>
            </a:r>
            <a:r>
              <a:rPr lang="en-US" sz="1800" dirty="0" err="1"/>
              <a:t>zajęć</a:t>
            </a:r>
            <a:r>
              <a:rPr lang="en-US" sz="1800" dirty="0"/>
              <a:t> </a:t>
            </a:r>
            <a:r>
              <a:rPr lang="en-US" sz="1800" dirty="0" err="1" smtClean="0"/>
              <a:t>informatycznych</a:t>
            </a:r>
            <a:r>
              <a:rPr lang="pl-PL" sz="1800" dirty="0" smtClean="0"/>
              <a:t>, w naszej pracowni komputerowej </a:t>
            </a:r>
            <a:r>
              <a:rPr lang="en-US" sz="1800" dirty="0" smtClean="0"/>
              <a:t> </a:t>
            </a:r>
            <a:r>
              <a:rPr lang="en-US" sz="1800" dirty="0" err="1"/>
              <a:t>dzieci</a:t>
            </a:r>
            <a:r>
              <a:rPr lang="en-US" sz="1800" dirty="0"/>
              <a:t> </a:t>
            </a:r>
            <a:r>
              <a:rPr lang="pl-PL" sz="1800" dirty="0"/>
              <a:t>wykorzystują </a:t>
            </a:r>
            <a:r>
              <a:rPr lang="en-US" sz="1800" dirty="0" err="1"/>
              <a:t>nowoczesne</a:t>
            </a:r>
            <a:r>
              <a:rPr lang="en-US" sz="1800" dirty="0"/>
              <a:t> </a:t>
            </a:r>
            <a:r>
              <a:rPr lang="en-US" sz="1800" dirty="0" err="1" smtClean="0"/>
              <a:t>technologie</a:t>
            </a:r>
            <a:r>
              <a:rPr lang="pl-PL" sz="1800" dirty="0" smtClean="0"/>
              <a:t>. </a:t>
            </a:r>
          </a:p>
          <a:p>
            <a:r>
              <a:rPr lang="pl-PL" sz="1800" dirty="0" smtClean="0"/>
              <a:t>U</a:t>
            </a:r>
            <a:r>
              <a:rPr lang="en-US" sz="1800" dirty="0" err="1"/>
              <a:t>czą</a:t>
            </a:r>
            <a:r>
              <a:rPr lang="en-US" sz="1800" dirty="0"/>
              <a:t> </a:t>
            </a:r>
            <a:r>
              <a:rPr lang="en-US" sz="1800" dirty="0" err="1"/>
              <a:t>się</a:t>
            </a:r>
            <a:r>
              <a:rPr lang="en-US" sz="1800" dirty="0"/>
              <a:t> </a:t>
            </a:r>
            <a:r>
              <a:rPr lang="en-US" sz="1800" dirty="0" err="1"/>
              <a:t>podstawowych</a:t>
            </a:r>
            <a:r>
              <a:rPr lang="en-US" sz="1800" dirty="0"/>
              <a:t> </a:t>
            </a:r>
            <a:r>
              <a:rPr lang="en-US" sz="1800" dirty="0" err="1"/>
              <a:t>programów</a:t>
            </a:r>
            <a:r>
              <a:rPr lang="en-US" sz="1800" dirty="0"/>
              <a:t> </a:t>
            </a:r>
            <a:r>
              <a:rPr lang="en-US" sz="1800" dirty="0" err="1"/>
              <a:t>komputerowych</a:t>
            </a:r>
            <a:r>
              <a:rPr lang="pl-PL" sz="1800" dirty="0"/>
              <a:t>, </a:t>
            </a:r>
            <a:br>
              <a:rPr lang="pl-PL" sz="1800" dirty="0"/>
            </a:br>
            <a:r>
              <a:rPr lang="pl-PL" sz="1800" dirty="0" smtClean="0"/>
              <a:t>a </a:t>
            </a:r>
            <a:r>
              <a:rPr lang="pl-PL" sz="1800" dirty="0"/>
              <a:t>także kodowania przez zabawę.</a:t>
            </a:r>
            <a:endParaRPr lang="en-US" sz="18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3" r="-2" b="31198"/>
          <a:stretch/>
        </p:blipFill>
        <p:spPr>
          <a:xfrm>
            <a:off x="6" y="10"/>
            <a:ext cx="6470536" cy="2774112"/>
          </a:xfrm>
          <a:prstGeom prst="rect">
            <a:avLst/>
          </a:prstGeom>
        </p:spPr>
      </p:pic>
      <p:sp>
        <p:nvSpPr>
          <p:cNvPr id="30" name="Rectangle 25">
            <a:extLst>
              <a:ext uri="{FF2B5EF4-FFF2-40B4-BE49-F238E27FC236}">
                <a16:creationId xmlns:a16="http://schemas.microsoft.com/office/drawing/2014/main" xmlns="" id="{62C5A04F-2AEB-4631-8314-A8B812E1EC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xmlns="" id="{4B2B1C70-BF3F-41BD-871B-63D8F911F7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4243541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46" y="1542081"/>
            <a:ext cx="4175919" cy="264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4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47">
            <a:extLst>
              <a:ext uri="{FF2B5EF4-FFF2-40B4-BE49-F238E27FC236}">
                <a16:creationId xmlns:a16="http://schemas.microsoft.com/office/drawing/2014/main" xmlns="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452" y="1522604"/>
            <a:ext cx="3150129" cy="15444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Materiały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plastyczne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5" r="7835" b="1"/>
          <a:stretch/>
        </p:blipFill>
        <p:spPr>
          <a:xfrm>
            <a:off x="4601056" y="3474722"/>
            <a:ext cx="3749040" cy="3383279"/>
          </a:xfrm>
          <a:prstGeom prst="rect">
            <a:avLst/>
          </a:prstGeo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01542" y="3067026"/>
            <a:ext cx="3749039" cy="32723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000" dirty="0"/>
              <a:t>Dzięki o</a:t>
            </a:r>
            <a:r>
              <a:rPr lang="en-US" sz="2000" dirty="0" err="1"/>
              <a:t>trzyman</a:t>
            </a:r>
            <a:r>
              <a:rPr lang="pl-PL" sz="2000" dirty="0" err="1"/>
              <a:t>ym</a:t>
            </a:r>
            <a:r>
              <a:rPr lang="en-US" sz="2000" dirty="0"/>
              <a:t> </a:t>
            </a:r>
            <a:r>
              <a:rPr lang="en-US" sz="2000" dirty="0" err="1"/>
              <a:t>przybor</a:t>
            </a:r>
            <a:r>
              <a:rPr lang="pl-PL" sz="2000" dirty="0"/>
              <a:t>om</a:t>
            </a:r>
            <a:r>
              <a:rPr lang="en-US" sz="2000" dirty="0"/>
              <a:t> </a:t>
            </a:r>
            <a:r>
              <a:rPr lang="en-US" sz="2000" dirty="0" err="1"/>
              <a:t>plastyczny</a:t>
            </a:r>
            <a:r>
              <a:rPr lang="pl-PL" sz="2000" dirty="0"/>
              <a:t>m </a:t>
            </a:r>
            <a:r>
              <a:rPr lang="pl-PL" sz="2000" dirty="0" smtClean="0"/>
              <a:t>mogliśmy </a:t>
            </a:r>
            <a:r>
              <a:rPr lang="pl-PL" sz="2000" dirty="0"/>
              <a:t>przeprowadzić szereg </a:t>
            </a:r>
            <a:r>
              <a:rPr lang="pl-PL" sz="2000" dirty="0" smtClean="0"/>
              <a:t>ciekawych zajęć, które rozwijają kreatywność  i twórczość naszych dzieci.</a:t>
            </a:r>
          </a:p>
          <a:p>
            <a:endParaRPr lang="pl-PL" sz="2000" dirty="0"/>
          </a:p>
          <a:p>
            <a:endParaRPr lang="en-US" sz="20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770AE191-D2EA-45C9-A44D-830C188F74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51" name="Freeform 5">
              <a:extLst>
                <a:ext uri="{FF2B5EF4-FFF2-40B4-BE49-F238E27FC236}">
                  <a16:creationId xmlns:a16="http://schemas.microsoft.com/office/drawing/2014/main" xmlns="" id="{23A0E4C1-B7A6-4637-AC51-4A5AE3841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xmlns="" id="{F4E8C039-CC58-44F3-8A7B-E0A934C1D0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9" name="Obraz 5">
            <a:extLst>
              <a:ext uri="{FF2B5EF4-FFF2-40B4-BE49-F238E27FC236}">
                <a16:creationId xmlns:a16="http://schemas.microsoft.com/office/drawing/2014/main" xmlns="" id="{6C3C8611-3D44-4848-BD93-7598DFD44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r="20847" b="2"/>
          <a:stretch/>
        </p:blipFill>
        <p:spPr>
          <a:xfrm>
            <a:off x="4601056" y="10"/>
            <a:ext cx="3749040" cy="338327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80FBECB-A749-4F2C-BCA6-961272A1B6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3" r="307" b="2"/>
          <a:stretch/>
        </p:blipFill>
        <p:spPr>
          <a:xfrm>
            <a:off x="8442960" y="10"/>
            <a:ext cx="3749040" cy="3383270"/>
          </a:xfrm>
          <a:prstGeom prst="rect">
            <a:avLst/>
          </a:prstGeom>
        </p:spPr>
      </p:pic>
      <p:pic>
        <p:nvPicPr>
          <p:cNvPr id="10" name="Symbol zastępczy zawartości 4">
            <a:extLst>
              <a:ext uri="{FF2B5EF4-FFF2-40B4-BE49-F238E27FC236}">
                <a16:creationId xmlns:a16="http://schemas.microsoft.com/office/drawing/2014/main" xmlns="" id="{D1480B32-01F8-42BC-A991-090FFB60BC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1" r="15549" b="1"/>
          <a:stretch/>
        </p:blipFill>
        <p:spPr>
          <a:xfrm>
            <a:off x="8442960" y="3474719"/>
            <a:ext cx="3749040" cy="338328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968" y="546440"/>
            <a:ext cx="1896096" cy="125658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21" y="4567274"/>
            <a:ext cx="3141312" cy="18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8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30637"/>
          </a:xfrm>
        </p:spPr>
        <p:txBody>
          <a:bodyPr/>
          <a:lstStyle/>
          <a:p>
            <a:pPr algn="ctr"/>
            <a:r>
              <a:rPr lang="pl-PL" dirty="0" smtClean="0"/>
              <a:t>Nowy projekt</a:t>
            </a:r>
            <a:br>
              <a:rPr lang="pl-PL" dirty="0" smtClean="0"/>
            </a:br>
            <a:r>
              <a:rPr lang="pl-PL" dirty="0" smtClean="0"/>
              <a:t>„Pracownia Hugona”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125" y="457201"/>
            <a:ext cx="4432516" cy="5403850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 smtClean="0"/>
              <a:t>Dzieci w wieku 4-5 lat wraz ze swoimi rodzicami mają możliwość uczestniczenia </a:t>
            </a:r>
            <a:br>
              <a:rPr lang="pl-PL" dirty="0" smtClean="0"/>
            </a:br>
            <a:r>
              <a:rPr lang="pl-PL" dirty="0" smtClean="0"/>
              <a:t>w bezpłatnych zajęciach popołudniowych </a:t>
            </a:r>
            <a:br>
              <a:rPr lang="pl-PL" dirty="0" smtClean="0"/>
            </a:br>
            <a:r>
              <a:rPr lang="pl-PL" dirty="0" smtClean="0"/>
              <a:t>w szkole.</a:t>
            </a:r>
          </a:p>
          <a:p>
            <a:r>
              <a:rPr lang="pl-PL" dirty="0" smtClean="0"/>
              <a:t>Warsztaty prowadzone są przez nauczycieli. Jest to idealna okazja do poznania szkoły </a:t>
            </a:r>
            <a:br>
              <a:rPr lang="pl-PL" dirty="0" smtClean="0"/>
            </a:br>
            <a:r>
              <a:rPr lang="pl-PL" dirty="0" smtClean="0"/>
              <a:t>i kadry pedagogicznej, a przede wszystkim </a:t>
            </a:r>
            <a:br>
              <a:rPr lang="pl-PL" dirty="0" smtClean="0"/>
            </a:br>
            <a:r>
              <a:rPr lang="pl-PL" dirty="0" smtClean="0"/>
              <a:t>do wspaniałej zabawy. 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62" y="4605627"/>
            <a:ext cx="2580468" cy="172031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541" y="4605627"/>
            <a:ext cx="2497810" cy="172031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60" y="249"/>
            <a:ext cx="968859" cy="96885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17" y="2539761"/>
            <a:ext cx="846619" cy="84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1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122F9423-F4B1-45D4-8445-E9991ECCBC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25262" y="712922"/>
            <a:ext cx="4844184" cy="80968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Warsztaty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wycieczki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9" name="Content Placeholder 8" descr="A picture containing person, outdoor, group, raft&#10;&#10;Description automatically generated">
            <a:extLst>
              <a:ext uri="{FF2B5EF4-FFF2-40B4-BE49-F238E27FC236}">
                <a16:creationId xmlns:a16="http://schemas.microsoft.com/office/drawing/2014/main" xmlns="" id="{529392B9-1A7D-4CAF-A687-5301B48070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569897" y="3130658"/>
            <a:ext cx="4035911" cy="3277430"/>
          </a:xfrm>
          <a:prstGeom prst="rect">
            <a:avLst/>
          </a:prstGeom>
        </p:spPr>
      </p:pic>
      <p:sp>
        <p:nvSpPr>
          <p:cNvPr id="6" name="Symbol zastępczy tekstu 5"/>
          <p:cNvSpPr>
            <a:spLocks noGrp="1"/>
          </p:cNvSpPr>
          <p:nvPr>
            <p:ph type="body" sz="half" idx="2"/>
          </p:nvPr>
        </p:nvSpPr>
        <p:spPr>
          <a:xfrm>
            <a:off x="35241" y="1774430"/>
            <a:ext cx="5443409" cy="508357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just"/>
            <a:r>
              <a:rPr lang="en-US" sz="1800" dirty="0"/>
              <a:t>Nasi </a:t>
            </a:r>
            <a:r>
              <a:rPr lang="en-US" sz="1800" dirty="0" err="1"/>
              <a:t>uczniowie</a:t>
            </a:r>
            <a:r>
              <a:rPr lang="en-US" sz="1800" dirty="0"/>
              <a:t> </a:t>
            </a:r>
            <a:r>
              <a:rPr lang="en-US" sz="1800" dirty="0" err="1"/>
              <a:t>zdobywają</a:t>
            </a:r>
            <a:r>
              <a:rPr lang="en-US" sz="1800" dirty="0"/>
              <a:t> </a:t>
            </a:r>
            <a:r>
              <a:rPr lang="en-US" sz="1800" dirty="0" err="1"/>
              <a:t>wiedzę</a:t>
            </a:r>
            <a:r>
              <a:rPr lang="en-US" sz="1800" dirty="0"/>
              <a:t> </a:t>
            </a:r>
            <a:r>
              <a:rPr lang="en-US" sz="1800" dirty="0" err="1"/>
              <a:t>nie</a:t>
            </a:r>
            <a:r>
              <a:rPr lang="en-US" sz="1800" dirty="0"/>
              <a:t> </a:t>
            </a:r>
            <a:r>
              <a:rPr lang="en-US" sz="1800" dirty="0" err="1"/>
              <a:t>tylko</a:t>
            </a:r>
            <a:r>
              <a:rPr lang="en-US" sz="1800" dirty="0"/>
              <a:t>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en-US" sz="1800" dirty="0" smtClean="0"/>
              <a:t>w </a:t>
            </a:r>
            <a:r>
              <a:rPr lang="en-US" sz="1800" dirty="0" err="1"/>
              <a:t>klasie</a:t>
            </a:r>
            <a:r>
              <a:rPr lang="en-US" sz="1800" dirty="0"/>
              <a:t>, ale </a:t>
            </a:r>
            <a:r>
              <a:rPr lang="en-US" sz="1800" dirty="0" err="1"/>
              <a:t>także</a:t>
            </a:r>
            <a:r>
              <a:rPr lang="en-US" sz="1800" dirty="0"/>
              <a:t> </a:t>
            </a:r>
            <a:r>
              <a:rPr lang="pl-PL" sz="1800" dirty="0" smtClean="0"/>
              <a:t>podczas różnorodnych  </a:t>
            </a:r>
            <a:r>
              <a:rPr lang="en-US" sz="1800" dirty="0" err="1" smtClean="0"/>
              <a:t>wycieczek</a:t>
            </a:r>
            <a:r>
              <a:rPr lang="en-US" sz="1800" dirty="0" smtClean="0"/>
              <a:t> </a:t>
            </a:r>
            <a:r>
              <a:rPr lang="en-US" sz="1800" dirty="0" err="1"/>
              <a:t>poza</a:t>
            </a:r>
            <a:r>
              <a:rPr lang="en-US" sz="1800" dirty="0"/>
              <a:t> </a:t>
            </a:r>
            <a:r>
              <a:rPr lang="en-US" sz="1800" dirty="0" err="1"/>
              <a:t>teren</a:t>
            </a:r>
            <a:r>
              <a:rPr lang="en-US" sz="1800" dirty="0"/>
              <a:t> </a:t>
            </a:r>
            <a:r>
              <a:rPr lang="en-US" sz="1800" dirty="0" err="1" smtClean="0"/>
              <a:t>szkoły</a:t>
            </a:r>
            <a:r>
              <a:rPr lang="pl-PL" sz="1800" dirty="0" smtClean="0"/>
              <a:t>.</a:t>
            </a:r>
            <a:r>
              <a:rPr lang="pl-PL" sz="1800" dirty="0"/>
              <a:t> </a:t>
            </a:r>
            <a:r>
              <a:rPr lang="en-US" sz="1800" dirty="0" err="1" smtClean="0"/>
              <a:t>Są</a:t>
            </a:r>
            <a:r>
              <a:rPr lang="en-US" sz="1800" dirty="0" smtClean="0"/>
              <a:t> </a:t>
            </a:r>
            <a:r>
              <a:rPr lang="en-US" sz="1800" dirty="0"/>
              <a:t>to </a:t>
            </a:r>
            <a:r>
              <a:rPr lang="pl-PL" sz="1800" dirty="0" smtClean="0"/>
              <a:t>m.in. </a:t>
            </a:r>
            <a:r>
              <a:rPr lang="en-US" sz="1800" dirty="0" err="1" smtClean="0"/>
              <a:t>wy</a:t>
            </a:r>
            <a:r>
              <a:rPr lang="pl-PL" sz="1800" dirty="0" err="1" smtClean="0"/>
              <a:t>jścia</a:t>
            </a:r>
            <a:r>
              <a:rPr lang="en-US" sz="1800" dirty="0" smtClean="0"/>
              <a:t> </a:t>
            </a:r>
            <a:r>
              <a:rPr lang="en-US" sz="1800" dirty="0" err="1"/>
              <a:t>krajoznawcze</a:t>
            </a:r>
            <a:r>
              <a:rPr lang="en-US" sz="1800" dirty="0"/>
              <a:t>, </a:t>
            </a:r>
            <a:r>
              <a:rPr lang="en-US" sz="1800" dirty="0" smtClean="0"/>
              <a:t> </a:t>
            </a:r>
            <a:r>
              <a:rPr lang="en-US" sz="1800" dirty="0" err="1"/>
              <a:t>spacery</a:t>
            </a:r>
            <a:r>
              <a:rPr lang="en-US" sz="1800" dirty="0"/>
              <a:t> do </a:t>
            </a:r>
            <a:r>
              <a:rPr lang="en-US" sz="1800" dirty="0" err="1"/>
              <a:t>pobliskiego</a:t>
            </a:r>
            <a:r>
              <a:rPr lang="en-US" sz="1800" dirty="0"/>
              <a:t> </a:t>
            </a:r>
            <a:r>
              <a:rPr lang="en-US" sz="1800" dirty="0" err="1" smtClean="0"/>
              <a:t>lasku</a:t>
            </a:r>
            <a:r>
              <a:rPr lang="pl-PL" sz="1800" dirty="0" smtClean="0"/>
              <a:t>,</a:t>
            </a:r>
            <a:r>
              <a:rPr lang="en-US" sz="1800" dirty="0" smtClean="0"/>
              <a:t> </a:t>
            </a:r>
            <a:r>
              <a:rPr lang="en-US" sz="1800" dirty="0" err="1"/>
              <a:t>wizyty</a:t>
            </a:r>
            <a:r>
              <a:rPr lang="en-US" sz="1800" dirty="0"/>
              <a:t> w </a:t>
            </a:r>
            <a:r>
              <a:rPr lang="en-US" sz="1800" dirty="0" err="1"/>
              <a:t>okolicznych</a:t>
            </a:r>
            <a:r>
              <a:rPr lang="en-US" sz="1800" dirty="0"/>
              <a:t> </a:t>
            </a:r>
            <a:r>
              <a:rPr lang="en-US" sz="1800" dirty="0" err="1"/>
              <a:t>parkach</a:t>
            </a:r>
            <a:r>
              <a:rPr lang="en-US" sz="1800" dirty="0"/>
              <a:t> </a:t>
            </a:r>
            <a:r>
              <a:rPr lang="pl-PL" sz="1800" dirty="0" smtClean="0"/>
              <a:t>a także </a:t>
            </a:r>
            <a:r>
              <a:rPr lang="en-US" sz="1800" dirty="0" err="1" smtClean="0"/>
              <a:t>pracowniach</a:t>
            </a:r>
            <a:r>
              <a:rPr lang="en-US" sz="1800" dirty="0" smtClean="0"/>
              <a:t> </a:t>
            </a:r>
            <a:r>
              <a:rPr lang="en-US" sz="1800" dirty="0" err="1" smtClean="0"/>
              <a:t>tematycznych</a:t>
            </a:r>
            <a:r>
              <a:rPr lang="pl-PL" sz="1800" dirty="0" smtClean="0"/>
              <a:t>. Czasami wybieramy się dużo dalej by poznawać ciekawe miejsca</a:t>
            </a:r>
            <a:br>
              <a:rPr lang="pl-PL" sz="1800" dirty="0" smtClean="0"/>
            </a:br>
            <a:r>
              <a:rPr lang="pl-PL" sz="1800" dirty="0" smtClean="0"/>
              <a:t> i ciekawych ludzi.</a:t>
            </a:r>
          </a:p>
          <a:p>
            <a:pPr algn="just"/>
            <a:endParaRPr lang="pl-PL" sz="1800" dirty="0" smtClean="0"/>
          </a:p>
          <a:p>
            <a:pPr algn="ctr"/>
            <a:r>
              <a:rPr lang="pl-PL" sz="2000" dirty="0"/>
              <a:t> </a:t>
            </a:r>
            <a:r>
              <a:rPr lang="pl-PL" sz="2000" dirty="0" smtClean="0"/>
              <a:t>             </a:t>
            </a:r>
            <a:r>
              <a:rPr lang="pl-PL" sz="3600" dirty="0" smtClean="0">
                <a:latin typeface="+mj-lt"/>
              </a:rPr>
              <a:t>Zajęcia Adaptacyjne</a:t>
            </a:r>
          </a:p>
          <a:p>
            <a:pPr algn="just"/>
            <a:r>
              <a:rPr lang="pl-PL" sz="1800" dirty="0" smtClean="0"/>
              <a:t>W ostatnim tygodniu sierpnia zapraszamy na zajęcia adaptacyjne dla dzieci zapisanych do oddziału przedszkolnego. Jest to świetna okazja do poznania szkoły, nauczycieli oraz integracji grupy.</a:t>
            </a:r>
          </a:p>
          <a:p>
            <a:pPr algn="just"/>
            <a:endParaRPr lang="pl-PL" sz="2000" dirty="0" smtClean="0">
              <a:latin typeface="+mj-lt"/>
            </a:endParaRPr>
          </a:p>
          <a:p>
            <a:pPr algn="just"/>
            <a:endParaRPr lang="pl-PL" sz="2000" b="1" dirty="0" smtClean="0">
              <a:latin typeface="+mj-lt"/>
            </a:endParaRPr>
          </a:p>
          <a:p>
            <a:pPr algn="ctr"/>
            <a:r>
              <a:rPr lang="pl-PL" sz="3600" dirty="0" smtClean="0">
                <a:latin typeface="+mj-lt"/>
              </a:rPr>
              <a:t> </a:t>
            </a:r>
            <a:endParaRPr lang="en-US" sz="3600" dirty="0"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770AE191-D2EA-45C9-A44D-830C188F74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58" name="Freeform 5">
              <a:extLst>
                <a:ext uri="{FF2B5EF4-FFF2-40B4-BE49-F238E27FC236}">
                  <a16:creationId xmlns:a16="http://schemas.microsoft.com/office/drawing/2014/main" xmlns="" id="{23A0E4C1-B7A6-4637-AC51-4A5AE3841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xmlns="" id="{F4E8C039-CC58-44F3-8A7B-E0A934C1D0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Obraz 4" descr="A group of people in a kitchen&#10;&#10;Description automatically generated with medium confidenc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7" r="10421" b="2"/>
          <a:stretch/>
        </p:blipFill>
        <p:spPr>
          <a:xfrm>
            <a:off x="7569897" y="0"/>
            <a:ext cx="3530873" cy="2975675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413" y="2054350"/>
            <a:ext cx="2207483" cy="168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0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74A4382-E3AD-430A-9A1F-DFA3E0E77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5A59F003-E00A-43F9-91DC-CC54E3B874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Dziękujemy </a:t>
            </a:r>
            <a:r>
              <a:rPr lang="en-US" sz="6600">
                <a:sym typeface="Wingdings" panose="05000000000000000000" pitchFamily="2" charset="2"/>
              </a:rPr>
              <a:t></a:t>
            </a:r>
            <a:br>
              <a:rPr lang="en-US" sz="6600">
                <a:sym typeface="Wingdings" panose="05000000000000000000" pitchFamily="2" charset="2"/>
              </a:rPr>
            </a:br>
            <a:endParaRPr lang="en-US" sz="660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909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80" y="4327496"/>
            <a:ext cx="6624536" cy="122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10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</TotalTime>
  <Words>199</Words>
  <Application>Microsoft Office PowerPoint</Application>
  <PresentationFormat>Panoramiczny</PresentationFormat>
  <Paragraphs>31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Garamond</vt:lpstr>
      <vt:lpstr>Mongolian Baiti</vt:lpstr>
      <vt:lpstr>Wingdings</vt:lpstr>
      <vt:lpstr>Office Theme</vt:lpstr>
      <vt:lpstr>Szkoła Podstawowa  nr 148  im. Hugona Kołłątaja  w Warszawie</vt:lpstr>
      <vt:lpstr>Wolski Bon Edukacyjny  w „Zerówkach”   Dodatkowa oferta dla oddziałów przedszkolnych obejmuje:</vt:lpstr>
      <vt:lpstr>Zajęcia z gimnastyki korekcyjnej</vt:lpstr>
      <vt:lpstr>„Informatyka dla Smyka”</vt:lpstr>
      <vt:lpstr>Materiały plastyczne</vt:lpstr>
      <vt:lpstr>Nowy projekt „Pracownia Hugona”</vt:lpstr>
      <vt:lpstr>Warsztaty i wycieczki </vt:lpstr>
      <vt:lpstr>Dziękujemy 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Wolski Bon Edukacyjny</dc:title>
  <dc:creator>Marcin Wojciech Czarnak</dc:creator>
  <cp:lastModifiedBy>Sekretariat</cp:lastModifiedBy>
  <cp:revision>71</cp:revision>
  <dcterms:created xsi:type="dcterms:W3CDTF">2020-11-16T16:04:19Z</dcterms:created>
  <dcterms:modified xsi:type="dcterms:W3CDTF">2022-01-10T11:58:40Z</dcterms:modified>
</cp:coreProperties>
</file>