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63" r:id="rId4"/>
    <p:sldId id="259" r:id="rId5"/>
    <p:sldId id="260" r:id="rId6"/>
    <p:sldId id="264" r:id="rId7"/>
    <p:sldId id="261" r:id="rId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93355E-F428-4086-A804-8CD23428C339}" type="datetimeFigureOut">
              <a:rPr lang="pl-PL" smtClean="0"/>
              <a:pPr/>
              <a:t>30.12.2021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6C5FF4-8D37-4018-B4FE-D9B9FAEE2D52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3355E-F428-4086-A804-8CD23428C339}" type="datetimeFigureOut">
              <a:rPr lang="pl-PL" smtClean="0"/>
              <a:pPr/>
              <a:t>30.12.2021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5FF4-8D37-4018-B4FE-D9B9FAEE2D5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3355E-F428-4086-A804-8CD23428C339}" type="datetimeFigureOut">
              <a:rPr lang="pl-PL" smtClean="0"/>
              <a:pPr/>
              <a:t>30.12.2021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5FF4-8D37-4018-B4FE-D9B9FAEE2D5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3355E-F428-4086-A804-8CD23428C339}" type="datetimeFigureOut">
              <a:rPr lang="pl-PL" smtClean="0"/>
              <a:pPr/>
              <a:t>30.12.2021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5FF4-8D37-4018-B4FE-D9B9FAEE2D5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3355E-F428-4086-A804-8CD23428C339}" type="datetimeFigureOut">
              <a:rPr lang="pl-PL" smtClean="0"/>
              <a:pPr/>
              <a:t>30.12.2021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5FF4-8D37-4018-B4FE-D9B9FAEE2D52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3355E-F428-4086-A804-8CD23428C339}" type="datetimeFigureOut">
              <a:rPr lang="pl-PL" smtClean="0"/>
              <a:pPr/>
              <a:t>30.12.2021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5FF4-8D37-4018-B4FE-D9B9FAEE2D52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3355E-F428-4086-A804-8CD23428C339}" type="datetimeFigureOut">
              <a:rPr lang="pl-PL" smtClean="0"/>
              <a:pPr/>
              <a:t>30.12.2021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5FF4-8D37-4018-B4FE-D9B9FAEE2D5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3355E-F428-4086-A804-8CD23428C339}" type="datetimeFigureOut">
              <a:rPr lang="pl-PL" smtClean="0"/>
              <a:pPr/>
              <a:t>30.12.2021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5FF4-8D37-4018-B4FE-D9B9FAEE2D5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3355E-F428-4086-A804-8CD23428C339}" type="datetimeFigureOut">
              <a:rPr lang="pl-PL" smtClean="0"/>
              <a:pPr/>
              <a:t>30.12.2021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5FF4-8D37-4018-B4FE-D9B9FAEE2D5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3355E-F428-4086-A804-8CD23428C339}" type="datetimeFigureOut">
              <a:rPr lang="pl-PL" smtClean="0"/>
              <a:pPr/>
              <a:t>30.12.2021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5FF4-8D37-4018-B4FE-D9B9FAEE2D52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3355E-F428-4086-A804-8CD23428C339}" type="datetimeFigureOut">
              <a:rPr lang="pl-PL" smtClean="0"/>
              <a:pPr/>
              <a:t>30.12.2021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5FF4-8D37-4018-B4FE-D9B9FAEE2D52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393355E-F428-4086-A804-8CD23428C339}" type="datetimeFigureOut">
              <a:rPr lang="pl-PL" smtClean="0"/>
              <a:pPr/>
              <a:t>30.12.2021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26C5FF4-8D37-4018-B4FE-D9B9FAEE2D52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2036" y="1268760"/>
            <a:ext cx="6120680" cy="815216"/>
          </a:xfrm>
        </p:spPr>
        <p:txBody>
          <a:bodyPr>
            <a:noAutofit/>
          </a:bodyPr>
          <a:lstStyle/>
          <a:p>
            <a:r>
              <a:rPr lang="pl-PL" sz="3200" dirty="0" smtClean="0"/>
              <a:t>SZKOŁA PODSTAWOWA</a:t>
            </a:r>
            <a:br>
              <a:rPr lang="pl-PL" sz="3200" dirty="0" smtClean="0"/>
            </a:br>
            <a:r>
              <a:rPr lang="pl-PL" sz="3200" dirty="0" smtClean="0"/>
              <a:t> NR 139 </a:t>
            </a:r>
            <a:br>
              <a:rPr lang="pl-PL" sz="3200" dirty="0" smtClean="0"/>
            </a:br>
            <a:r>
              <a:rPr lang="pl-PL" sz="3200" dirty="0" smtClean="0"/>
              <a:t>im. Ludwiki Wawrzyńskiej</a:t>
            </a:r>
            <a:endParaRPr lang="pl-PL" sz="32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539552" y="3724372"/>
            <a:ext cx="3232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ODDZIAŁ PRZEDSZKOLNY</a:t>
            </a:r>
            <a:endParaRPr lang="pl-PL" b="1" dirty="0"/>
          </a:p>
        </p:txBody>
      </p:sp>
      <p:pic>
        <p:nvPicPr>
          <p:cNvPr id="5" name="Obraz 3">
            <a:extLst>
              <a:ext uri="{FF2B5EF4-FFF2-40B4-BE49-F238E27FC236}">
                <a16:creationId xmlns:a16="http://schemas.microsoft.com/office/drawing/2014/main" id="{8DB5DDE6-417F-4095-B528-CD7CBA190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19" y="476672"/>
            <a:ext cx="1309493" cy="130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EBBB34E-C896-4048-BA40-DEE6F0AEA5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4740" y="3676140"/>
            <a:ext cx="4248472" cy="28358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ytuł 1"/>
          <p:cNvSpPr txBox="1">
            <a:spLocks/>
          </p:cNvSpPr>
          <p:nvPr/>
        </p:nvSpPr>
        <p:spPr>
          <a:xfrm>
            <a:off x="2555776" y="2276872"/>
            <a:ext cx="4013200" cy="815216"/>
          </a:xfrm>
          <a:prstGeom prst="rect">
            <a:avLst/>
          </a:prstGeom>
          <a:noFill/>
          <a:ln w="76200" cmpd="thinThick">
            <a:noFill/>
            <a:miter lim="800000"/>
          </a:ln>
        </p:spPr>
        <p:txBody>
          <a:bodyPr vert="horz" lIns="91440" tIns="45720" rIns="91440" bIns="0" rtlCol="0" anchor="b" anchorCtr="0">
            <a:normAutofit lnSpcReduction="10000"/>
          </a:bodyPr>
          <a:lstStyle>
            <a:lvl1pPr algn="ctr" defTabSz="914400" rtl="0" eaLnBrk="1" latinLnBrk="0" hangingPunct="1">
              <a:spcBef>
                <a:spcPts val="400"/>
              </a:spcBef>
              <a:buNone/>
              <a:defRPr sz="1800" b="1" kern="1200" cap="all" spc="0" baseline="0">
                <a:solidFill>
                  <a:schemeClr val="bg1">
                    <a:lumMod val="75000"/>
                    <a:lumOff val="25000"/>
                  </a:schemeClr>
                </a:solidFill>
                <a:effectLst>
                  <a:glow rad="88900">
                    <a:schemeClr val="tx1">
                      <a:alpha val="60000"/>
                    </a:schemeClr>
                  </a:glow>
                </a:effectLst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pl-PL" sz="2400" dirty="0" smtClean="0"/>
              <a:t>NOWOCZESNA SZKOŁA </a:t>
            </a:r>
          </a:p>
          <a:p>
            <a:r>
              <a:rPr lang="pl-PL" sz="2400" dirty="0" smtClean="0"/>
              <a:t>Z TRADYCJĄ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01092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56263" cy="1054250"/>
          </a:xfrm>
        </p:spPr>
        <p:txBody>
          <a:bodyPr/>
          <a:lstStyle/>
          <a:p>
            <a:r>
              <a:rPr lang="pl-PL" sz="2400" dirty="0" smtClean="0"/>
              <a:t>Poza zajęciami zgodnymi z </a:t>
            </a:r>
            <a:r>
              <a:rPr lang="pl-PL" sz="2400" b="1" dirty="0" smtClean="0"/>
              <a:t>PODSTAWĄ PROGRAMOWĄ</a:t>
            </a:r>
            <a:r>
              <a:rPr lang="pl-PL" sz="2400" dirty="0" smtClean="0"/>
              <a:t> dzieci uczestniczą w zajęciach zorganizowanych zgodnie z priorytetami wolskimi </a:t>
            </a:r>
            <a:r>
              <a:rPr lang="pl-PL" sz="2400" b="1" dirty="0" smtClean="0"/>
              <a:t>„BON 6-LATKA”</a:t>
            </a:r>
            <a:endParaRPr lang="pl-PL" sz="2400" b="1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>
          <a:xfrm>
            <a:off x="3000364" y="2143116"/>
            <a:ext cx="3803904" cy="2582028"/>
          </a:xfrm>
        </p:spPr>
        <p:txBody>
          <a:bodyPr>
            <a:normAutofit/>
          </a:bodyPr>
          <a:lstStyle/>
          <a:p>
            <a:r>
              <a:rPr lang="pl-PL" sz="1800" dirty="0" smtClean="0"/>
              <a:t>plastycznych zajęciach kreatywnych </a:t>
            </a:r>
            <a:r>
              <a:rPr lang="pl-PL" sz="1800" b="1" dirty="0" smtClean="0">
                <a:solidFill>
                  <a:srgbClr val="CC0000"/>
                </a:solidFill>
              </a:rPr>
              <a:t>„Mali twórcy”</a:t>
            </a:r>
          </a:p>
          <a:p>
            <a:r>
              <a:rPr lang="pl-PL" sz="1800" dirty="0" smtClean="0">
                <a:solidFill>
                  <a:schemeClr val="tx1"/>
                </a:solidFill>
              </a:rPr>
              <a:t>zajęciach komputerowych </a:t>
            </a:r>
            <a:r>
              <a:rPr lang="pl-PL" sz="1800" b="1" dirty="0" smtClean="0">
                <a:solidFill>
                  <a:srgbClr val="CC0000"/>
                </a:solidFill>
              </a:rPr>
              <a:t>„Informatyka dla smyka”</a:t>
            </a:r>
          </a:p>
          <a:p>
            <a:r>
              <a:rPr lang="pl-PL" sz="1800" dirty="0" smtClean="0">
                <a:solidFill>
                  <a:schemeClr val="tx1"/>
                </a:solidFill>
              </a:rPr>
              <a:t>zajęciach matematycznych</a:t>
            </a:r>
          </a:p>
          <a:p>
            <a:r>
              <a:rPr lang="pl-PL" sz="1800" dirty="0" smtClean="0">
                <a:solidFill>
                  <a:schemeClr val="tx1"/>
                </a:solidFill>
              </a:rPr>
              <a:t>zajęciach z </a:t>
            </a:r>
            <a:r>
              <a:rPr lang="pl-PL" sz="1800" b="1" dirty="0" smtClean="0">
                <a:solidFill>
                  <a:srgbClr val="CC0000"/>
                </a:solidFill>
              </a:rPr>
              <a:t>języka angielskiego </a:t>
            </a:r>
            <a:r>
              <a:rPr lang="pl-PL" sz="1800" dirty="0" smtClean="0">
                <a:solidFill>
                  <a:srgbClr val="CC0000"/>
                </a:solidFill>
              </a:rPr>
              <a:t>(</a:t>
            </a:r>
            <a:r>
              <a:rPr lang="pl-PL" sz="1800" b="1" dirty="0" smtClean="0">
                <a:solidFill>
                  <a:srgbClr val="CC0000"/>
                </a:solidFill>
              </a:rPr>
              <a:t>2 razy w tygodniu</a:t>
            </a:r>
            <a:r>
              <a:rPr lang="pl-PL" sz="1800" dirty="0" smtClean="0">
                <a:solidFill>
                  <a:srgbClr val="CC0000"/>
                </a:solidFill>
              </a:rPr>
              <a:t>)</a:t>
            </a:r>
          </a:p>
          <a:p>
            <a:r>
              <a:rPr lang="pl-PL" sz="1800" dirty="0" smtClean="0">
                <a:solidFill>
                  <a:schemeClr val="tx1"/>
                </a:solidFill>
              </a:rPr>
              <a:t>zajęciach z rytmiki</a:t>
            </a:r>
          </a:p>
        </p:txBody>
      </p:sp>
      <p:pic>
        <p:nvPicPr>
          <p:cNvPr id="6" name="Obraz 5" descr="203310221_3843381679104563_567091150186624579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612111">
            <a:off x="6766378" y="1586317"/>
            <a:ext cx="1773297" cy="21980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Obraz 6" descr="DSCN93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26106">
            <a:off x="341368" y="3672827"/>
            <a:ext cx="2216266" cy="1662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Obraz 7" descr="DSCN67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59075">
            <a:off x="281521" y="1679921"/>
            <a:ext cx="2432556" cy="18244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Obraz 8" descr="DSCN751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701393">
            <a:off x="6074441" y="4309302"/>
            <a:ext cx="2482963" cy="18622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Prostokąt 1"/>
          <p:cNvSpPr/>
          <p:nvPr/>
        </p:nvSpPr>
        <p:spPr>
          <a:xfrm>
            <a:off x="411371" y="5767985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/>
              <a:t>01.09. dzieci otrzymują wyprawkę plastyczną</a:t>
            </a:r>
          </a:p>
          <a:p>
            <a:r>
              <a:rPr lang="pl-PL" b="1" dirty="0"/>
              <a:t>01.12. – 31.03. dzieci </a:t>
            </a:r>
            <a:r>
              <a:rPr lang="pl-PL" b="1" dirty="0" smtClean="0"/>
              <a:t>dostają codziennie </a:t>
            </a:r>
            <a:r>
              <a:rPr lang="pl-PL" b="1" dirty="0"/>
              <a:t>zdrową kanapkę</a:t>
            </a:r>
          </a:p>
        </p:txBody>
      </p:sp>
    </p:spTree>
    <p:extLst>
      <p:ext uri="{BB962C8B-B14F-4D97-AF65-F5344CB8AC3E}">
        <p14:creationId xmlns:p14="http://schemas.microsoft.com/office/powerpoint/2010/main" val="175796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5720" y="570156"/>
            <a:ext cx="8501122" cy="1054250"/>
          </a:xfrm>
        </p:spPr>
        <p:txBody>
          <a:bodyPr/>
          <a:lstStyle/>
          <a:p>
            <a:r>
              <a:rPr lang="pl-PL" sz="2400" dirty="0" smtClean="0"/>
              <a:t>W roku szkolnym 2021/2022 w naszej szkole funkcjonują </a:t>
            </a:r>
            <a:r>
              <a:rPr lang="pl-PL" sz="2400" b="1" u="sng" dirty="0" smtClean="0"/>
              <a:t>DWA</a:t>
            </a:r>
            <a:r>
              <a:rPr lang="pl-PL" sz="2400" dirty="0" smtClean="0"/>
              <a:t> oddziały przedszkolne </a:t>
            </a: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428596" y="4214818"/>
            <a:ext cx="3803904" cy="247460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pl-PL" sz="1500" dirty="0" smtClean="0"/>
              <a:t>	Podczas opieki popołudniowej dzieci biorą udział w zajęciach:</a:t>
            </a:r>
          </a:p>
          <a:p>
            <a:r>
              <a:rPr lang="pl-PL" sz="1500" dirty="0" smtClean="0"/>
              <a:t>czytelniczych</a:t>
            </a:r>
            <a:endParaRPr lang="pl-PL" sz="1500" dirty="0" smtClean="0"/>
          </a:p>
          <a:p>
            <a:r>
              <a:rPr lang="pl-PL" sz="1500" dirty="0" smtClean="0"/>
              <a:t>plastycznych</a:t>
            </a:r>
          </a:p>
          <a:p>
            <a:r>
              <a:rPr lang="pl-PL" sz="1500" dirty="0" smtClean="0"/>
              <a:t>muzycznych</a:t>
            </a:r>
          </a:p>
          <a:p>
            <a:r>
              <a:rPr lang="pl-PL" sz="1500" dirty="0" smtClean="0"/>
              <a:t>teatralnych</a:t>
            </a:r>
          </a:p>
          <a:p>
            <a:r>
              <a:rPr lang="pl-PL" sz="1500" dirty="0" smtClean="0"/>
              <a:t>ruchowych</a:t>
            </a:r>
          </a:p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4"/>
          </p:nvPr>
        </p:nvSpPr>
        <p:spPr>
          <a:xfrm>
            <a:off x="5000628" y="4214818"/>
            <a:ext cx="3803904" cy="242889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pl-PL" sz="1500" dirty="0" smtClean="0"/>
              <a:t>	Dzieci rozwijają swoje zainteresowania także podczas dodatkowych zajęć pozalekcyjnych, płatnych:</a:t>
            </a:r>
          </a:p>
          <a:p>
            <a:r>
              <a:rPr lang="pl-PL" sz="1500" dirty="0" smtClean="0"/>
              <a:t>judo</a:t>
            </a:r>
          </a:p>
          <a:p>
            <a:r>
              <a:rPr lang="pl-PL" sz="1500" dirty="0" smtClean="0"/>
              <a:t>taniec</a:t>
            </a:r>
          </a:p>
          <a:p>
            <a:r>
              <a:rPr lang="pl-PL" sz="1500" dirty="0" smtClean="0"/>
              <a:t>ceramika</a:t>
            </a:r>
          </a:p>
          <a:p>
            <a:r>
              <a:rPr lang="pl-PL" sz="1500" dirty="0" smtClean="0"/>
              <a:t>piłka nożna</a:t>
            </a:r>
          </a:p>
          <a:p>
            <a:r>
              <a:rPr lang="pl-PL" sz="1500" dirty="0" smtClean="0"/>
              <a:t>akrobatyka</a:t>
            </a:r>
          </a:p>
          <a:p>
            <a:r>
              <a:rPr lang="pl-PL" sz="1500" dirty="0" smtClean="0"/>
              <a:t>robótkowo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357158" y="2143116"/>
            <a:ext cx="8001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Dzieci uczęszczające do oddziału przedszkolnego objęte są opieką </a:t>
            </a:r>
          </a:p>
          <a:p>
            <a:r>
              <a:rPr lang="pl-PL" dirty="0" smtClean="0"/>
              <a:t>od godz. </a:t>
            </a:r>
            <a:r>
              <a:rPr lang="pl-PL" b="1" dirty="0" smtClean="0"/>
              <a:t>7.00</a:t>
            </a:r>
            <a:r>
              <a:rPr lang="pl-PL" dirty="0" smtClean="0"/>
              <a:t> do </a:t>
            </a:r>
            <a:r>
              <a:rPr lang="pl-PL" b="1" dirty="0" smtClean="0"/>
              <a:t>17.30</a:t>
            </a:r>
            <a:r>
              <a:rPr lang="pl-PL" dirty="0" smtClean="0"/>
              <a:t>. Podczas pobytu w szkole korzystają  </a:t>
            </a:r>
          </a:p>
          <a:p>
            <a:r>
              <a:rPr lang="pl-PL" dirty="0" smtClean="0"/>
              <a:t>z posiłków dostępnych w stołówce szkolnej, które są</a:t>
            </a:r>
          </a:p>
          <a:p>
            <a:r>
              <a:rPr lang="pl-PL" b="1" dirty="0" smtClean="0">
                <a:solidFill>
                  <a:srgbClr val="CC0000"/>
                </a:solidFill>
              </a:rPr>
              <a:t>przygotowywane </a:t>
            </a:r>
            <a:r>
              <a:rPr lang="pl-PL" b="1" dirty="0" smtClean="0">
                <a:solidFill>
                  <a:srgbClr val="CC0000"/>
                </a:solidFill>
              </a:rPr>
              <a:t>na miejscu</a:t>
            </a:r>
            <a:r>
              <a:rPr lang="pl-PL" dirty="0" smtClean="0"/>
              <a:t>.</a:t>
            </a:r>
          </a:p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Jesteśmy Szkołą z </a:t>
            </a:r>
            <a:r>
              <a:rPr lang="pl-PL" b="1" u="sng" dirty="0" smtClean="0">
                <a:solidFill>
                  <a:srgbClr val="CC0000"/>
                </a:solidFill>
              </a:rPr>
              <a:t>CERTYFIKATEM SZKOŁY PROMUJĄCEJ ZDROWIE</a:t>
            </a:r>
          </a:p>
        </p:txBody>
      </p:sp>
      <p:pic>
        <p:nvPicPr>
          <p:cNvPr id="5122" name="Picture 2" descr="https://cloud8l.edupage.org/cloud?z%3Aq%2Bj7J4HWYO081exUEpJ%2B3DnOjBIKXpIBVO13pSQOUeXXSaw5PZG%2B%2BAEFgVhUtNPCQo47X04fisNjyqZ1QeNLYQ%3D%3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1142984"/>
            <a:ext cx="1857356" cy="26880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8674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2357422" y="2071678"/>
            <a:ext cx="4929222" cy="1500198"/>
          </a:xfrm>
        </p:spPr>
        <p:txBody>
          <a:bodyPr>
            <a:normAutofit/>
          </a:bodyPr>
          <a:lstStyle/>
          <a:p>
            <a:r>
              <a:rPr lang="pl-PL" sz="1800" dirty="0" smtClean="0"/>
              <a:t>„Bajeczna Księga”</a:t>
            </a:r>
          </a:p>
          <a:p>
            <a:r>
              <a:rPr lang="pl-PL" sz="1800" dirty="0" smtClean="0"/>
              <a:t>„Uczymy Dzieci Programować”</a:t>
            </a:r>
          </a:p>
          <a:p>
            <a:r>
              <a:rPr lang="pl-PL" sz="1800" dirty="0" smtClean="0"/>
              <a:t>„Z darami natury świat nie jest ponury”</a:t>
            </a:r>
          </a:p>
          <a:p>
            <a:r>
              <a:rPr lang="pl-PL" sz="1800" dirty="0" smtClean="0"/>
              <a:t>„Mały Miś w świecie wielkiej literatury”</a:t>
            </a:r>
            <a:endParaRPr lang="pl-PL" sz="1800" dirty="0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 smtClean="0"/>
              <a:t>Popołudniami bierzemy udział </a:t>
            </a:r>
            <a:br>
              <a:rPr lang="pl-PL" sz="3600" b="1" dirty="0" smtClean="0"/>
            </a:br>
            <a:r>
              <a:rPr lang="pl-PL" sz="3600" b="1" dirty="0" smtClean="0"/>
              <a:t>w projektach</a:t>
            </a:r>
            <a:endParaRPr lang="pl-PL" sz="3600" b="1" dirty="0"/>
          </a:p>
        </p:txBody>
      </p:sp>
      <p:sp>
        <p:nvSpPr>
          <p:cNvPr id="5" name="pole tekstowe 4"/>
          <p:cNvSpPr txBox="1"/>
          <p:nvPr/>
        </p:nvSpPr>
        <p:spPr>
          <a:xfrm>
            <a:off x="428596" y="3714752"/>
            <a:ext cx="842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Realizujemy różne projekty społeczne. Posiadamy </a:t>
            </a:r>
          </a:p>
          <a:p>
            <a:pPr algn="ctr"/>
            <a:r>
              <a:rPr lang="pl-PL" b="1" dirty="0" smtClean="0">
                <a:solidFill>
                  <a:srgbClr val="CC0000"/>
                </a:solidFill>
              </a:rPr>
              <a:t>WARSZAWSKĄ NAGRODĘ WYCHOWAWCZĄ IM. JANUSZA KORCZAKA</a:t>
            </a:r>
            <a:endParaRPr lang="pl-PL" dirty="0"/>
          </a:p>
        </p:txBody>
      </p:sp>
      <p:pic>
        <p:nvPicPr>
          <p:cNvPr id="6" name="Obraz 5" descr="DSCN93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4429132"/>
            <a:ext cx="3047990" cy="22859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Obraz 8" descr="246109860_4175469502562444_5509371227675876553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892" y="1214422"/>
            <a:ext cx="1768073" cy="23574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Obraz 10" descr="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0566" y="4429132"/>
            <a:ext cx="3874740" cy="22145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Obraz 11" descr="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10765">
            <a:off x="92206" y="1374864"/>
            <a:ext cx="2214546" cy="22876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82876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071802" y="2285992"/>
            <a:ext cx="3357586" cy="2571768"/>
          </a:xfrm>
        </p:spPr>
        <p:txBody>
          <a:bodyPr>
            <a:normAutofit/>
          </a:bodyPr>
          <a:lstStyle/>
          <a:p>
            <a:r>
              <a:rPr lang="pl-PL" sz="1800" dirty="0" smtClean="0"/>
              <a:t>Kino </a:t>
            </a:r>
            <a:r>
              <a:rPr lang="pl-PL" sz="1800" dirty="0" err="1" smtClean="0"/>
              <a:t>Bambino</a:t>
            </a:r>
            <a:endParaRPr lang="pl-PL" sz="1800" dirty="0" smtClean="0"/>
          </a:p>
          <a:p>
            <a:r>
              <a:rPr lang="pl-PL" sz="1800" dirty="0" smtClean="0"/>
              <a:t>Dzień postaci z bajek</a:t>
            </a:r>
          </a:p>
          <a:p>
            <a:r>
              <a:rPr lang="pl-PL" sz="1800" dirty="0"/>
              <a:t>Święto </a:t>
            </a:r>
            <a:r>
              <a:rPr lang="pl-PL" sz="1800" dirty="0" smtClean="0"/>
              <a:t>Niepodległości</a:t>
            </a:r>
          </a:p>
          <a:p>
            <a:r>
              <a:rPr lang="pl-PL" sz="1800" dirty="0" smtClean="0"/>
              <a:t>Dzień Pluszowego Misia</a:t>
            </a:r>
          </a:p>
          <a:p>
            <a:r>
              <a:rPr lang="pl-PL" sz="1800" dirty="0" smtClean="0"/>
              <a:t>Andrzejki</a:t>
            </a:r>
          </a:p>
          <a:p>
            <a:r>
              <a:rPr lang="pl-PL" sz="1800" dirty="0" smtClean="0"/>
              <a:t>Mikołajki</a:t>
            </a:r>
          </a:p>
          <a:p>
            <a:r>
              <a:rPr lang="pl-PL" sz="1800" dirty="0" smtClean="0"/>
              <a:t>Wigilia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1538" y="571480"/>
            <a:ext cx="7373215" cy="1054250"/>
          </a:xfrm>
        </p:spPr>
        <p:txBody>
          <a:bodyPr/>
          <a:lstStyle/>
          <a:p>
            <a:r>
              <a:rPr lang="pl-PL" sz="3600" b="1" dirty="0" smtClean="0"/>
              <a:t>Organizowane są liczne </a:t>
            </a:r>
            <a:br>
              <a:rPr lang="pl-PL" sz="3600" b="1" dirty="0" smtClean="0"/>
            </a:br>
            <a:r>
              <a:rPr lang="pl-PL" sz="3600" b="1" dirty="0" smtClean="0"/>
              <a:t>akcje okolicznościowe</a:t>
            </a:r>
            <a:endParaRPr lang="pl-PL" sz="3600" b="1" dirty="0"/>
          </a:p>
        </p:txBody>
      </p:sp>
      <p:pic>
        <p:nvPicPr>
          <p:cNvPr id="4" name="Obraz 3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75" y="4429132"/>
            <a:ext cx="2972527" cy="22778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Obraz 5" descr="255561438_4253235524785841_2166408505738587515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2245">
            <a:off x="5214855" y="4187861"/>
            <a:ext cx="3151639" cy="23637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Obraz 7" descr="253288612_4237429943033066_1629037110112496030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00000">
            <a:off x="420800" y="1160299"/>
            <a:ext cx="2081141" cy="27748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Obraz 8" descr="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15074" y="1660433"/>
            <a:ext cx="2928926" cy="221619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0027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DSCN83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183401">
            <a:off x="906492" y="1953065"/>
            <a:ext cx="2897015" cy="21727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 smtClean="0"/>
              <a:t>Organizowane są również </a:t>
            </a:r>
            <a:br>
              <a:rPr lang="pl-PL" sz="3600" b="1" dirty="0" smtClean="0"/>
            </a:br>
            <a:r>
              <a:rPr lang="pl-PL" sz="3600" b="1" dirty="0" smtClean="0"/>
              <a:t>liczne wyjścia</a:t>
            </a:r>
            <a:endParaRPr lang="pl-PL" sz="3600" b="1" dirty="0"/>
          </a:p>
        </p:txBody>
      </p:sp>
      <p:pic>
        <p:nvPicPr>
          <p:cNvPr id="5" name="Obraz 4" descr="DSCN84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85452">
            <a:off x="5865258" y="1822266"/>
            <a:ext cx="2682536" cy="20119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Obraz 5" descr="DSCN84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4500570"/>
            <a:ext cx="2857520" cy="21431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Obraz 6" descr="244461135_4142570649185663_1909603157031304982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074" y="4661305"/>
            <a:ext cx="2928926" cy="21966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Obraz 7" descr="244598728_4142569992519062_2605667945450586340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4678" y="4000504"/>
            <a:ext cx="2857520" cy="21431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483768" y="2204864"/>
            <a:ext cx="5256584" cy="219126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 smtClean="0"/>
              <a:t>W zależności od potrzeb dzieci </a:t>
            </a:r>
          </a:p>
          <a:p>
            <a:pPr marL="0" indent="0">
              <a:buNone/>
            </a:pPr>
            <a:r>
              <a:rPr lang="pl-PL" dirty="0" smtClean="0"/>
              <a:t>korzystają z opieki specjalistów:</a:t>
            </a:r>
          </a:p>
          <a:p>
            <a:r>
              <a:rPr lang="pl-PL" dirty="0" smtClean="0"/>
              <a:t>logopedy</a:t>
            </a:r>
          </a:p>
          <a:p>
            <a:r>
              <a:rPr lang="pl-PL" dirty="0" smtClean="0"/>
              <a:t>terapeuty pedagogicznego</a:t>
            </a:r>
          </a:p>
          <a:p>
            <a:r>
              <a:rPr lang="pl-PL" dirty="0" smtClean="0"/>
              <a:t>pedagoga</a:t>
            </a:r>
          </a:p>
          <a:p>
            <a:r>
              <a:rPr lang="pl-PL" dirty="0" smtClean="0"/>
              <a:t>pielęgniarki</a:t>
            </a:r>
          </a:p>
          <a:p>
            <a:pPr marL="0" indent="0">
              <a:buNone/>
            </a:pPr>
            <a:r>
              <a:rPr lang="pl-PL" dirty="0" smtClean="0"/>
              <a:t>Szkoła współpracuje z Zespołem Poradni</a:t>
            </a:r>
          </a:p>
          <a:p>
            <a:pPr marL="0" indent="0">
              <a:buNone/>
            </a:pPr>
            <a:r>
              <a:rPr lang="pl-PL" dirty="0" smtClean="0"/>
              <a:t>Psychologiczno-Pedagogicznych nr 1.</a:t>
            </a:r>
          </a:p>
          <a:p>
            <a:pPr marL="0" indent="0">
              <a:buNone/>
            </a:pPr>
            <a:endParaRPr lang="pl-PL" altLang="pl-PL" dirty="0" smtClean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 smtClean="0"/>
              <a:t>Specjaliści</a:t>
            </a:r>
            <a:endParaRPr lang="pl-PL" sz="3600" b="1" dirty="0"/>
          </a:p>
        </p:txBody>
      </p:sp>
      <p:pic>
        <p:nvPicPr>
          <p:cNvPr id="4" name="Obraz 5" descr="C:\Users\Kasia\Downloads\IMG-20190117-WA0002.jpg">
            <a:extLst>
              <a:ext uri="{FF2B5EF4-FFF2-40B4-BE49-F238E27FC236}">
                <a16:creationId xmlns:a16="http://schemas.microsoft.com/office/drawing/2014/main" id="{9C4A425E-4DDD-4EBF-AD04-5D2995C11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00280">
            <a:off x="6585176" y="465993"/>
            <a:ext cx="2019268" cy="24734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Obraz 3" descr="C:\Users\Kasia\Downloads\20180509_120245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6175">
            <a:off x="179509" y="458603"/>
            <a:ext cx="2625725" cy="1828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4" descr="C:\Users\Kasia\Downloads\IMG-20190117-WA0000.jpg">
            <a:extLst>
              <a:ext uri="{FF2B5EF4-FFF2-40B4-BE49-F238E27FC236}">
                <a16:creationId xmlns:a16="http://schemas.microsoft.com/office/drawing/2014/main" id="{ADB95F06-0B78-4D71-88D5-8E60B3C1F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3889817"/>
            <a:ext cx="1847133" cy="24628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pole tekstowe 7"/>
          <p:cNvSpPr txBox="1"/>
          <p:nvPr/>
        </p:nvSpPr>
        <p:spPr>
          <a:xfrm>
            <a:off x="387219" y="4536464"/>
            <a:ext cx="6489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/>
              <a:t>W szkole działa także </a:t>
            </a:r>
            <a:r>
              <a:rPr lang="pl-PL" sz="1600" b="1" dirty="0" smtClean="0">
                <a:solidFill>
                  <a:srgbClr val="CC0000"/>
                </a:solidFill>
              </a:rPr>
              <a:t>gabinet terapii uwagi słuchowej wg. metody A. </a:t>
            </a:r>
            <a:r>
              <a:rPr lang="pl-PL" sz="1600" b="1" dirty="0" err="1" smtClean="0">
                <a:solidFill>
                  <a:srgbClr val="CC0000"/>
                </a:solidFill>
              </a:rPr>
              <a:t>Tomatisa</a:t>
            </a:r>
            <a:r>
              <a:rPr lang="pl-PL" sz="1600" b="1" dirty="0" smtClean="0">
                <a:solidFill>
                  <a:srgbClr val="CC0000"/>
                </a:solidFill>
              </a:rPr>
              <a:t> </a:t>
            </a:r>
            <a:r>
              <a:rPr lang="pl-PL" sz="1600" dirty="0" smtClean="0"/>
              <a:t>dla dzieci ze wskazaniami z PPP, ale także tych, które zostaną wyłonione podczas diagnozy przesiewowej.</a:t>
            </a:r>
            <a:endParaRPr lang="pl-PL" sz="16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357158" y="5643578"/>
            <a:ext cx="4394152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l-PL" b="1" dirty="0" smtClean="0"/>
              <a:t>Więcej informacji na stronie szkoły: </a:t>
            </a:r>
          </a:p>
          <a:p>
            <a:r>
              <a:rPr lang="pl-PL" dirty="0" smtClean="0"/>
              <a:t>www.sp139warszawa.edupage.org</a:t>
            </a:r>
          </a:p>
          <a:p>
            <a:r>
              <a:rPr lang="pl-PL" dirty="0" smtClean="0"/>
              <a:t>i na portalu społecznościowym Facebook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754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warda oprawa">
  <a:themeElements>
    <a:clrScheme name="Twarda opraw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Twarda opraw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Twarda opraw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295</TotalTime>
  <Words>307</Words>
  <Application>Microsoft Office PowerPoint</Application>
  <PresentationFormat>Pokaz na ekranie (4:3)</PresentationFormat>
  <Paragraphs>63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Book Antiqua</vt:lpstr>
      <vt:lpstr>Tunga</vt:lpstr>
      <vt:lpstr>Wingdings</vt:lpstr>
      <vt:lpstr>Twarda oprawa</vt:lpstr>
      <vt:lpstr>SZKOŁA PODSTAWOWA  NR 139  im. Ludwiki Wawrzyńskiej</vt:lpstr>
      <vt:lpstr>Poza zajęciami zgodnymi z PODSTAWĄ PROGRAMOWĄ dzieci uczestniczą w zajęciach zorganizowanych zgodnie z priorytetami wolskimi „BON 6-LATKA”</vt:lpstr>
      <vt:lpstr>W roku szkolnym 2021/2022 w naszej szkole funkcjonują DWA oddziały przedszkolne </vt:lpstr>
      <vt:lpstr>Popołudniami bierzemy udział  w projektach</vt:lpstr>
      <vt:lpstr>Organizowane są liczne  akcje okolicznościowe</vt:lpstr>
      <vt:lpstr>Organizowane są również  liczne wyjścia</vt:lpstr>
      <vt:lpstr>Specjaliści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SZKOŁA PODSTAWOWA  NR 139  im. Ludwiki wawrzyńskiej</dc:title>
  <dc:creator>MONIKA</dc:creator>
  <cp:lastModifiedBy>Kulmatycka Jolanta</cp:lastModifiedBy>
  <cp:revision>42</cp:revision>
  <dcterms:created xsi:type="dcterms:W3CDTF">2021-12-15T05:32:40Z</dcterms:created>
  <dcterms:modified xsi:type="dcterms:W3CDTF">2021-12-30T08:43:37Z</dcterms:modified>
</cp:coreProperties>
</file>